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72" r:id="rId4"/>
    <p:sldId id="278" r:id="rId5"/>
    <p:sldId id="257" r:id="rId6"/>
    <p:sldId id="273" r:id="rId7"/>
    <p:sldId id="261" r:id="rId8"/>
    <p:sldId id="262" r:id="rId9"/>
    <p:sldId id="275" r:id="rId10"/>
    <p:sldId id="258" r:id="rId11"/>
    <p:sldId id="266" r:id="rId12"/>
    <p:sldId id="259" r:id="rId13"/>
    <p:sldId id="269" r:id="rId14"/>
    <p:sldId id="276" r:id="rId15"/>
    <p:sldId id="260" r:id="rId16"/>
    <p:sldId id="268" r:id="rId17"/>
    <p:sldId id="277" r:id="rId18"/>
    <p:sldId id="271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70D"/>
    <a:srgbClr val="7B4E4A"/>
    <a:srgbClr val="749E7D"/>
    <a:srgbClr val="F0E4CA"/>
    <a:srgbClr val="D39806"/>
    <a:srgbClr val="C0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91" autoAdjust="0"/>
    <p:restoredTop sz="84337" autoAdjust="0"/>
  </p:normalViewPr>
  <p:slideViewPr>
    <p:cSldViewPr snapToGrid="0">
      <p:cViewPr varScale="1">
        <p:scale>
          <a:sx n="93" d="100"/>
          <a:sy n="93" d="100"/>
        </p:scale>
        <p:origin x="11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9097C1-E41E-432D-BB0F-C76ACF647D7A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429A9F-B001-46DB-9D52-C06D972788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34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adlet.com/dashboard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-qrcode-generator.com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9663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90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97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95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50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משתתף שיודע את התשובה אומר על איזו שאלה הוא רוצה לענות באמצעו האות הלועזית המציינת אותה.</a:t>
            </a:r>
            <a:br>
              <a:rPr lang="en-US" dirty="0"/>
            </a:br>
            <a:r>
              <a:rPr lang="he-IL" dirty="0"/>
              <a:t>בלחיצה על השאלה מתגלה התשובה הנכונה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058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15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209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לוח </a:t>
            </a:r>
            <a:r>
              <a:rPr lang="he-IL" dirty="0" err="1"/>
              <a:t>פדלט</a:t>
            </a:r>
            <a:r>
              <a:rPr lang="he-IL" dirty="0"/>
              <a:t> שיתופי בו כל אחד יכול להוסיף ברכה, ציור או קובץ</a:t>
            </a:r>
            <a:br>
              <a:rPr lang="en-US" dirty="0"/>
            </a:br>
            <a:r>
              <a:rPr lang="he-IL" dirty="0"/>
              <a:t>הלינק יישמר למזכרת גם לאחר שתקופת הקורונה תיגמר.</a:t>
            </a:r>
            <a:br>
              <a:rPr lang="en-US" dirty="0"/>
            </a:br>
            <a:r>
              <a:rPr lang="he-IL" dirty="0"/>
              <a:t>הלוח הזה הוא לוח שיתופי של כל מי שישתמש במצגת להרמת כוסית.</a:t>
            </a:r>
            <a:br>
              <a:rPr lang="en-US" dirty="0"/>
            </a:br>
            <a:r>
              <a:rPr lang="he-IL" dirty="0"/>
              <a:t>אם ברצונכם לפתוח לוח פנים ארגוני</a:t>
            </a:r>
            <a:br>
              <a:rPr lang="en-US" dirty="0"/>
            </a:br>
            <a:r>
              <a:rPr lang="he-IL" dirty="0"/>
              <a:t>עליכם לפתוח חשבון </a:t>
            </a:r>
            <a:r>
              <a:rPr lang="he-IL" dirty="0" err="1"/>
              <a:t>פדלט</a:t>
            </a:r>
            <a:r>
              <a:rPr lang="he-IL" dirty="0"/>
              <a:t> חינמי כאן: </a:t>
            </a:r>
            <a:r>
              <a:rPr lang="en-US" dirty="0">
                <a:hlinkClick r:id="rId3"/>
              </a:rPr>
              <a:t>https://he.padlet.com/dashboard</a:t>
            </a:r>
            <a:br>
              <a:rPr lang="en-US" dirty="0"/>
            </a:br>
            <a:r>
              <a:rPr lang="he-IL" dirty="0"/>
              <a:t>ולהחליף את הקישור ואת קוד ה-</a:t>
            </a:r>
            <a:r>
              <a:rPr lang="en-US" dirty="0"/>
              <a:t>QR</a:t>
            </a:r>
            <a:br>
              <a:rPr lang="en-US" dirty="0"/>
            </a:br>
            <a:r>
              <a:rPr lang="he-IL" dirty="0"/>
              <a:t>ניתן ליצור קוד </a:t>
            </a:r>
            <a:r>
              <a:rPr lang="en-US" dirty="0"/>
              <a:t>QR</a:t>
            </a:r>
            <a:r>
              <a:rPr lang="he-IL" dirty="0"/>
              <a:t> חדש כאן:</a:t>
            </a:r>
            <a:r>
              <a:rPr lang="en-US" dirty="0">
                <a:hlinkClick r:id="rId4"/>
              </a:rPr>
              <a:t>https://www.the-qrcode-generator.com/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6777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32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17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691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סקר טיפוסי קורונה</a:t>
            </a:r>
            <a:br>
              <a:rPr lang="en-US" dirty="0"/>
            </a:br>
            <a:r>
              <a:rPr lang="he-IL" dirty="0"/>
              <a:t>המשתתפים סורקים את </a:t>
            </a:r>
            <a:r>
              <a:rPr lang="he-IL" dirty="0" err="1"/>
              <a:t>הקוד,נכנסים</a:t>
            </a:r>
            <a:r>
              <a:rPr lang="he-IL" dirty="0"/>
              <a:t> ללינק ועונים על הסקר</a:t>
            </a:r>
            <a:br>
              <a:rPr lang="en-US" dirty="0"/>
            </a:br>
            <a:r>
              <a:rPr lang="he-IL" dirty="0"/>
              <a:t>אחרי שכולם מילאו לוחצים על הכפתור הירוק וצופים בתוצאות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064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17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he-IL" sz="1600" dirty="0">
                <a:solidFill>
                  <a:srgbClr val="7B4E4A"/>
                </a:solidFill>
              </a:rPr>
              <a:t>הנחיות:</a:t>
            </a:r>
            <a:br>
              <a:rPr lang="en-US" sz="1600" dirty="0">
                <a:solidFill>
                  <a:srgbClr val="7B4E4A"/>
                </a:solidFill>
              </a:rPr>
            </a:br>
            <a:r>
              <a:rPr lang="he-IL" sz="1600" dirty="0">
                <a:solidFill>
                  <a:srgbClr val="7B4E4A"/>
                </a:solidFill>
              </a:rPr>
              <a:t>6 משתתפים מתנדבים לדבר על הנושא</a:t>
            </a:r>
            <a:br>
              <a:rPr lang="en-US" sz="1600" dirty="0">
                <a:solidFill>
                  <a:srgbClr val="7B4E4A"/>
                </a:solidFill>
              </a:rPr>
            </a:br>
            <a:r>
              <a:rPr lang="he-IL" sz="1600" dirty="0">
                <a:solidFill>
                  <a:srgbClr val="7B4E4A"/>
                </a:solidFill>
              </a:rPr>
              <a:t>כל אחד בוחר את אחד המרכיבים</a:t>
            </a:r>
            <a:br>
              <a:rPr lang="en-US" sz="1600" dirty="0">
                <a:solidFill>
                  <a:srgbClr val="7B4E4A"/>
                </a:solidFill>
              </a:rPr>
            </a:br>
            <a:r>
              <a:rPr lang="he-IL" sz="1600" dirty="0">
                <a:solidFill>
                  <a:srgbClr val="7B4E4A"/>
                </a:solidFill>
              </a:rPr>
              <a:t>בלחיצה על הכפתור מתגלות ההוראות </a:t>
            </a:r>
            <a:br>
              <a:rPr lang="en-US" sz="1600" dirty="0">
                <a:solidFill>
                  <a:srgbClr val="7B4E4A"/>
                </a:solidFill>
              </a:rPr>
            </a:br>
            <a:r>
              <a:rPr lang="he-IL" sz="1600" dirty="0">
                <a:solidFill>
                  <a:srgbClr val="7B4E4A"/>
                </a:solidFill>
              </a:rPr>
              <a:t>לפיהן הוא צריך לשאת את דבריו.</a:t>
            </a:r>
            <a:endParaRPr lang="en-US" sz="1100" dirty="0">
              <a:solidFill>
                <a:srgbClr val="7B4E4A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710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564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893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איך מפעילים את משחק הטריוויה?</a:t>
            </a: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לוחצים על </a:t>
            </a:r>
            <a:r>
              <a:rPr lang="he-IL" dirty="0"/>
              <a:t>כפתור ה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קישור </a:t>
            </a:r>
          </a:p>
          <a:p>
            <a:pPr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בוחרים 3 מתנדבים ולוחצים על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Start.</a:t>
            </a:r>
          </a:p>
          <a:p>
            <a:pPr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כל שחקן בתורו בוחר ריבוע ועונה על שאלה.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הצליח – קיבל את מספר הנקודות שכתוב על הריבוע.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אם לא – השאלה עוברת לשחקן הבא. </a:t>
            </a:r>
            <a:br>
              <a:rPr lang="en-US" dirty="0"/>
            </a:br>
            <a:r>
              <a:rPr lang="he-IL" dirty="0"/>
              <a:t>לבדיקה יש ללחוץ על מקש הרווח ומתגלה התשובה.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השאלות מסודרות לפי רמת קושי כששאלות ה-100 וה-200 קלות</a:t>
            </a:r>
            <a:r>
              <a:rPr lang="he-IL" dirty="0"/>
              <a:t> מאוד</a:t>
            </a:r>
            <a:br>
              <a:rPr lang="en-US" dirty="0"/>
            </a:br>
            <a:r>
              <a:rPr lang="he-IL" dirty="0"/>
              <a:t>שאלות ה-300 וה-400 בינוניות ושאלות ה-500 קשות.</a:t>
            </a:r>
            <a:br>
              <a:rPr lang="he-IL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29A9F-B001-46DB-9D52-C06D9727882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902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2659A75-1A40-401C-AA1E-D33C31A6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תמונה 7" descr="תמונה שמכילה מזון, ציור, שלט&#10;&#10;התיאור נוצר באופן אוטומטי">
            <a:extLst>
              <a:ext uri="{FF2B5EF4-FFF2-40B4-BE49-F238E27FC236}">
                <a16:creationId xmlns:a16="http://schemas.microsoft.com/office/drawing/2014/main" id="{37B79714-68B0-463B-90A3-33C881995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" y="5792113"/>
            <a:ext cx="2441225" cy="1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168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074BD95-0638-40C3-8AE2-0083F50C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F78BFB6-921C-481D-994C-60B44E4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296B655-FE85-4E07-95B9-9AB503DF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95801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4C238D-056D-4E55-B9DE-191CAEC7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C3E992-736C-4C0F-ABB9-58658FA8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F1BB3BC-5C6A-491B-87A9-D0941D40E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B37C582-4415-422E-B874-4B521FC7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AD0912D-9F6A-4206-8389-24D2568E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277169B-CD20-4F81-B3F3-5D2DFAF9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42068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A90925-CC08-48CE-9112-C07158DE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19C0245-50BE-4D3A-B966-DF663ADD3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6A2B20A-D715-4946-BA3F-0BCF85499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746280A-8FF1-45B2-A383-345AE2E4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D1581B6-A66F-4419-BB79-B3B67985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150642F-82FE-4980-8BA7-F411FF70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12745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F370AB-4FA4-4DB7-A848-C62DA646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B5C5D37-5650-4C0F-8360-DCDBE213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E84F27-8269-41B4-8497-C6923A49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7C54019-6316-4E88-B348-F2A94FB5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E89315-BAAD-4D1F-846D-E3757D42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952889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88DB007-CB27-448C-BE73-EF81387C0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11F7B5-38E2-4872-A460-F2944C9F1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3290F3-9EA7-4F5B-84B4-B6C2A12E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EAE370-0B39-4075-8882-282C1830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E3C9952-4A0F-4F87-8D3C-5F849C4D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819643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2659A75-1A40-401C-AA1E-D33C31A6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תמונה 7" descr="תמונה שמכילה מזון, ציור, שלט&#10;&#10;התיאור נוצר באופן אוטומטי">
            <a:extLst>
              <a:ext uri="{FF2B5EF4-FFF2-40B4-BE49-F238E27FC236}">
                <a16:creationId xmlns:a16="http://schemas.microsoft.com/office/drawing/2014/main" id="{37B79714-68B0-463B-90A3-33C881995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" y="277138"/>
            <a:ext cx="2441225" cy="1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130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2659A75-1A40-401C-AA1E-D33C31A6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00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472941-312A-4F23-A1EC-0A53E483E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037ED79-B053-4AB5-8453-F44150A21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72A3F8-81D9-44EC-A955-70C9474A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F0704F-CDE8-4137-B292-DDBF54A5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D4AEE1-8561-4F9E-92A1-EA7DC022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77228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89EFF0-74D9-43ED-A14D-203BADE4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64EAFCD-767E-4D1D-A187-266F9C55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D29314-B2DC-4281-A3DC-3573DB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962612-9F1B-4DD2-AB98-FC4D7B54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6E50FDB-97B1-43A4-A68C-CF3FD044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80668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173157-4973-4EF3-84CD-D113FB58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3D4697A-9103-4403-A707-47ECB6B8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7ED280C-2364-4CE8-B9D6-2E20126B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620B47-FC86-46A8-BD72-9240AB39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F9B2F4C-A0FE-4BF0-B0CE-AAAB4285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69408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C41853-9F2D-4571-B62A-591A9FE6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72FB86-044C-453C-80EE-999C7EA4B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4E5C8F0-72AE-4CEC-A44C-9132F0BBA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0B51D41-D90A-4B1F-B607-00E20465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1ADF2AF-2D4D-4172-A460-E1D37F09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BAB783A-7ECD-4755-AD0C-901EE9C3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40576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2D142C-2B21-4EB3-945C-70F33CC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BD063E-941B-44F7-A2DE-77BFDA1C7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5A75433-9A6A-45CC-AA60-51F2AD69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7A4FB6F-F488-4851-9C42-29A080DDD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F833BE9-384C-4551-AEFF-DBA879FB6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18FC5E1-06F7-46FD-8E5D-43C5B097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2DDE785-6199-4EC5-BBC0-0F888F43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C526DC3-1AD5-44C6-AFC8-58FB775E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60679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087CE9-CBD0-4BC2-89C6-E63CEE0D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AFA9CE1-31C9-4B75-A22F-C04FDEFD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73E6A35-92D9-4653-B762-158C4A21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79740FA-BD1B-4F63-B070-446C568D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075436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7E6F206-34EF-4B82-AD63-03197D2B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B109D3C-92BF-4DC8-905A-823F6A5B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1774EC2-A279-41D5-880C-03A531496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0410-C3A5-488D-998F-22BB7C4968B7}" type="datetimeFigureOut">
              <a:rPr lang="he-IL" smtClean="0"/>
              <a:t>ד'/ניסן/תש"ף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790E92-E761-477C-A6DE-30D9C595F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B5900E1-D22D-433D-AB03-675E930DD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3E34-B7CB-44A3-8580-CC44AD801A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7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58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12" Type="http://schemas.openxmlformats.org/officeDocument/2006/relationships/image" Target="../media/image57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56.png"/><Relationship Id="rId5" Type="http://schemas.openxmlformats.org/officeDocument/2006/relationships/image" Target="../media/image19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s/e04fa5dce1bb967a7a980c4fca80e65e/91fd98e1f7f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sv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37.svg"/><Relationship Id="rId7" Type="http://schemas.openxmlformats.org/officeDocument/2006/relationships/image" Target="../media/image14.svg"/><Relationship Id="rId12" Type="http://schemas.openxmlformats.org/officeDocument/2006/relationships/image" Target="../media/image32.png"/><Relationship Id="rId17" Type="http://schemas.openxmlformats.org/officeDocument/2006/relationships/image" Target="../media/image35.svg"/><Relationship Id="rId25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24" Type="http://schemas.openxmlformats.org/officeDocument/2006/relationships/image" Target="../media/image38.png"/><Relationship Id="rId5" Type="http://schemas.openxmlformats.org/officeDocument/2006/relationships/image" Target="../media/image29.svg"/><Relationship Id="rId15" Type="http://schemas.openxmlformats.org/officeDocument/2006/relationships/image" Target="../media/image18.svg"/><Relationship Id="rId23" Type="http://schemas.openxmlformats.org/officeDocument/2006/relationships/image" Target="../media/image24.svg"/><Relationship Id="rId28" Type="http://schemas.openxmlformats.org/officeDocument/2006/relationships/slide" Target="slide7.xml"/><Relationship Id="rId10" Type="http://schemas.openxmlformats.org/officeDocument/2006/relationships/image" Target="../media/image15.png"/><Relationship Id="rId19" Type="http://schemas.openxmlformats.org/officeDocument/2006/relationships/image" Target="../media/image22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Relationship Id="rId14" Type="http://schemas.openxmlformats.org/officeDocument/2006/relationships/image" Target="../media/image17.png"/><Relationship Id="rId22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eopardylabs.com/play/-4489841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7299425-0E29-45F5-B8AB-A14304DB5ADB}"/>
              </a:ext>
            </a:extLst>
          </p:cNvPr>
          <p:cNvSpPr txBox="1"/>
          <p:nvPr/>
        </p:nvSpPr>
        <p:spPr>
          <a:xfrm>
            <a:off x="2925709" y="186636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הגדה של קורונה</a:t>
            </a:r>
            <a:r>
              <a:rPr lang="he-IL" sz="3600" b="1" dirty="0">
                <a:solidFill>
                  <a:srgbClr val="7B4E4A"/>
                </a:solidFill>
                <a:cs typeface="+mj-cs"/>
              </a:rPr>
              <a:t> - </a:t>
            </a:r>
            <a:r>
              <a:rPr lang="he-IL" sz="3200" b="1" dirty="0">
                <a:solidFill>
                  <a:srgbClr val="7B4E4A"/>
                </a:solidFill>
              </a:rPr>
              <a:t>איך זה עובד?</a:t>
            </a:r>
            <a:endParaRPr lang="he-IL" sz="5400" b="1" dirty="0">
              <a:solidFill>
                <a:srgbClr val="7B4E4A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9827D93-9B46-4807-8CCE-D545B7DDAD99}"/>
              </a:ext>
            </a:extLst>
          </p:cNvPr>
          <p:cNvSpPr txBox="1"/>
          <p:nvPr/>
        </p:nvSpPr>
        <p:spPr>
          <a:xfrm>
            <a:off x="1403866" y="1109966"/>
            <a:ext cx="996413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sz="2200" b="1" dirty="0">
                <a:solidFill>
                  <a:srgbClr val="7B4E4A"/>
                </a:solidFill>
              </a:rPr>
              <a:t>המטרה: </a:t>
            </a:r>
            <a:r>
              <a:rPr lang="he-IL" sz="2200" dirty="0"/>
              <a:t>לחגוג את הרמת הכוסית המסורתית למרות אילוצי זמן הקורונה המאתגר.</a:t>
            </a:r>
          </a:p>
          <a:p>
            <a:pPr>
              <a:spcAft>
                <a:spcPts val="600"/>
              </a:spcAft>
            </a:pPr>
            <a:r>
              <a:rPr lang="he-IL" sz="2200" b="1" dirty="0">
                <a:solidFill>
                  <a:srgbClr val="7B4E4A"/>
                </a:solidFill>
              </a:rPr>
              <a:t>מה זה כולל?</a:t>
            </a:r>
            <a:br>
              <a:rPr lang="en-US" sz="2200" b="1" dirty="0">
                <a:solidFill>
                  <a:srgbClr val="7B4E4A"/>
                </a:solidFill>
              </a:rPr>
            </a:br>
            <a:r>
              <a:rPr lang="he-IL" sz="2200" dirty="0">
                <a:solidFill>
                  <a:srgbClr val="3B170D"/>
                </a:solidFill>
              </a:rPr>
              <a:t>טקסטים מחויכים המתכתבים עם הטקסטים המוכרים בהגדה,</a:t>
            </a:r>
            <a:br>
              <a:rPr lang="en-US" sz="2200" dirty="0">
                <a:solidFill>
                  <a:srgbClr val="3B170D"/>
                </a:solidFill>
              </a:rPr>
            </a:br>
            <a:r>
              <a:rPr lang="he-IL" sz="2200" dirty="0">
                <a:solidFill>
                  <a:srgbClr val="3B170D"/>
                </a:solidFill>
              </a:rPr>
              <a:t>סקר שיתופי עם תוצאות בזמן אמת, משחק טריוויה, משחק מילים מסתתרות ולוח מקוון לשיתוף ברכות לחג.</a:t>
            </a:r>
            <a:endParaRPr lang="he-IL" sz="2200" b="1" dirty="0">
              <a:solidFill>
                <a:srgbClr val="7B4E4A"/>
              </a:solidFill>
            </a:endParaRPr>
          </a:p>
          <a:p>
            <a:pPr>
              <a:spcAft>
                <a:spcPts val="600"/>
              </a:spcAft>
            </a:pPr>
            <a:r>
              <a:rPr lang="he-IL" sz="2200" b="1" dirty="0">
                <a:solidFill>
                  <a:srgbClr val="7B4E4A"/>
                </a:solidFill>
              </a:rPr>
              <a:t>איך עושים את זה?</a:t>
            </a:r>
            <a:br>
              <a:rPr lang="en-US" sz="2200" b="1" dirty="0">
                <a:solidFill>
                  <a:srgbClr val="7B4E4A"/>
                </a:solidFill>
              </a:rPr>
            </a:br>
            <a:r>
              <a:rPr lang="he-IL" sz="2200" dirty="0"/>
              <a:t>מפעילים את המצגת על מסך הזום</a:t>
            </a:r>
            <a:r>
              <a:rPr lang="en-US" sz="2200" dirty="0"/>
              <a:t> </a:t>
            </a:r>
            <a:r>
              <a:rPr lang="he-IL" sz="2200" dirty="0"/>
              <a:t>ומנחים בהתאם לשקפים.</a:t>
            </a:r>
          </a:p>
          <a:p>
            <a:pPr>
              <a:spcAft>
                <a:spcPts val="600"/>
              </a:spcAft>
            </a:pPr>
            <a:r>
              <a:rPr lang="he-IL" sz="2200" u="sng" dirty="0"/>
              <a:t>שימו לב</a:t>
            </a:r>
            <a:r>
              <a:rPr lang="he-IL" sz="2200" dirty="0"/>
              <a:t>, ישנן הערות למנחה הרמת הכוסית. כדאי לקרוא את הקובץ לפני הרמת הכוסית.</a:t>
            </a:r>
            <a:br>
              <a:rPr lang="en-US" sz="2200" dirty="0"/>
            </a:br>
            <a:r>
              <a:rPr lang="he-IL" sz="2200" dirty="0"/>
              <a:t>אפשר לבחור מראש באלו פעילויות וטקסטים להשתמש ועל אלו מהם לדלג.</a:t>
            </a:r>
            <a:br>
              <a:rPr lang="en-US" sz="2200" dirty="0"/>
            </a:br>
            <a:r>
              <a:rPr lang="he-IL" sz="2200" dirty="0"/>
              <a:t>רצוי לערוך "ניסוי כלים" בפורום מצומצם לפני ההנחיה בזמן אמת.</a:t>
            </a:r>
            <a:br>
              <a:rPr lang="en-US" sz="2200" dirty="0"/>
            </a:br>
            <a:endParaRPr lang="he-IL" sz="1400" dirty="0"/>
          </a:p>
          <a:p>
            <a:pPr>
              <a:spcAft>
                <a:spcPts val="600"/>
              </a:spcAft>
            </a:pPr>
            <a:r>
              <a:rPr lang="he-IL" sz="2000" b="1" dirty="0">
                <a:solidFill>
                  <a:srgbClr val="7B4E4A"/>
                </a:solidFill>
              </a:rPr>
              <a:t>על סיוע בפיתוח ההגדה, תודה ל: </a:t>
            </a:r>
            <a:r>
              <a:rPr lang="he-IL" sz="2000" dirty="0">
                <a:solidFill>
                  <a:srgbClr val="3B170D"/>
                </a:solidFill>
              </a:rPr>
              <a:t>חברותי המשחקולוגיות: טל מזור ונורית אורבך, למור קנדי ולאדית בלאס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4C9FA76-07AC-47CC-9724-19CD255BF6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4729" y="5454360"/>
            <a:ext cx="1367671" cy="136767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FFAD8A6-2D0F-4912-9BF6-E3DCF5244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72" y="5571168"/>
            <a:ext cx="2191097" cy="96285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7B0223B-A103-46F0-9048-6A374A6C4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81" y="5303693"/>
            <a:ext cx="1486768" cy="14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2297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446941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שתיית הכוס השנייה</a:t>
            </a: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7FC93A62-B2C0-463E-A8F5-F65816E3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1791" y="2729412"/>
            <a:ext cx="5868418" cy="4128588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6E3E80D2-3C8D-45B3-A58B-107D0B821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53E6F084-620C-4107-A88B-DF1A112CB527}"/>
              </a:ext>
            </a:extLst>
          </p:cNvPr>
          <p:cNvSpPr txBox="1"/>
          <p:nvPr/>
        </p:nvSpPr>
        <p:spPr>
          <a:xfrm>
            <a:off x="6365290" y="4429957"/>
            <a:ext cx="90552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>
                <a:ln>
                  <a:solidFill>
                    <a:srgbClr val="7B4E4A"/>
                  </a:solidFill>
                </a:ln>
                <a:solidFill>
                  <a:srgbClr val="C09A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2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84A3380-966B-4ADA-9754-972D0DE0A49F}"/>
              </a:ext>
            </a:extLst>
          </p:cNvPr>
          <p:cNvSpPr txBox="1"/>
          <p:nvPr/>
        </p:nvSpPr>
        <p:spPr>
          <a:xfrm>
            <a:off x="2345183" y="1278603"/>
            <a:ext cx="75016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749E7D"/>
                </a:solidFill>
              </a:rPr>
              <a:t>והצלתי</a:t>
            </a:r>
            <a:r>
              <a:rPr lang="he-IL" sz="2800" b="1" dirty="0">
                <a:solidFill>
                  <a:srgbClr val="3B170D"/>
                </a:solidFill>
              </a:rPr>
              <a:t> אתכם ממתלעות הקורונה: </a:t>
            </a:r>
            <a:br>
              <a:rPr lang="en-US" sz="2800" b="1" dirty="0">
                <a:solidFill>
                  <a:srgbClr val="3B170D"/>
                </a:solidFill>
              </a:rPr>
            </a:br>
            <a:r>
              <a:rPr lang="he-IL" sz="2800" b="1" dirty="0">
                <a:solidFill>
                  <a:srgbClr val="3B170D"/>
                </a:solidFill>
              </a:rPr>
              <a:t>חום, שיעול יבש, קשיי נשימה ושאר ירקות. </a:t>
            </a:r>
            <a:endParaRPr lang="en-US" sz="2800" b="1" dirty="0">
              <a:solidFill>
                <a:srgbClr val="3B1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8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1FFFEED-7E18-4B01-B15F-3F77A3664936}"/>
              </a:ext>
            </a:extLst>
          </p:cNvPr>
          <p:cNvSpPr/>
          <p:nvPr/>
        </p:nvSpPr>
        <p:spPr>
          <a:xfrm>
            <a:off x="451660" y="4144004"/>
            <a:ext cx="3462291" cy="1566576"/>
          </a:xfrm>
          <a:custGeom>
            <a:avLst/>
            <a:gdLst>
              <a:gd name="connsiteX0" fmla="*/ 0 w 3462291"/>
              <a:gd name="connsiteY0" fmla="*/ 261101 h 1566576"/>
              <a:gd name="connsiteX1" fmla="*/ 261101 w 3462291"/>
              <a:gd name="connsiteY1" fmla="*/ 0 h 1566576"/>
              <a:gd name="connsiteX2" fmla="*/ 3201190 w 3462291"/>
              <a:gd name="connsiteY2" fmla="*/ 0 h 1566576"/>
              <a:gd name="connsiteX3" fmla="*/ 3462291 w 3462291"/>
              <a:gd name="connsiteY3" fmla="*/ 261101 h 1566576"/>
              <a:gd name="connsiteX4" fmla="*/ 3462291 w 3462291"/>
              <a:gd name="connsiteY4" fmla="*/ 1305475 h 1566576"/>
              <a:gd name="connsiteX5" fmla="*/ 3201190 w 3462291"/>
              <a:gd name="connsiteY5" fmla="*/ 1566576 h 1566576"/>
              <a:gd name="connsiteX6" fmla="*/ 261101 w 3462291"/>
              <a:gd name="connsiteY6" fmla="*/ 1566576 h 1566576"/>
              <a:gd name="connsiteX7" fmla="*/ 0 w 3462291"/>
              <a:gd name="connsiteY7" fmla="*/ 1305475 h 1566576"/>
              <a:gd name="connsiteX8" fmla="*/ 0 w 3462291"/>
              <a:gd name="connsiteY8" fmla="*/ 261101 h 156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291" h="1566576" fill="none" extrusionOk="0">
                <a:moveTo>
                  <a:pt x="0" y="261101"/>
                </a:moveTo>
                <a:cubicBezTo>
                  <a:pt x="264" y="124052"/>
                  <a:pt x="128270" y="19085"/>
                  <a:pt x="261101" y="0"/>
                </a:cubicBezTo>
                <a:cubicBezTo>
                  <a:pt x="1330516" y="72427"/>
                  <a:pt x="2665863" y="61419"/>
                  <a:pt x="3201190" y="0"/>
                </a:cubicBezTo>
                <a:cubicBezTo>
                  <a:pt x="3344014" y="-9488"/>
                  <a:pt x="3439896" y="110125"/>
                  <a:pt x="3462291" y="261101"/>
                </a:cubicBezTo>
                <a:cubicBezTo>
                  <a:pt x="3443032" y="774065"/>
                  <a:pt x="3371482" y="1183296"/>
                  <a:pt x="3462291" y="1305475"/>
                </a:cubicBezTo>
                <a:cubicBezTo>
                  <a:pt x="3464407" y="1438939"/>
                  <a:pt x="3334050" y="1553861"/>
                  <a:pt x="3201190" y="1566576"/>
                </a:cubicBezTo>
                <a:cubicBezTo>
                  <a:pt x="2220257" y="1596403"/>
                  <a:pt x="727139" y="1487270"/>
                  <a:pt x="261101" y="1566576"/>
                </a:cubicBezTo>
                <a:cubicBezTo>
                  <a:pt x="144560" y="1563449"/>
                  <a:pt x="-16174" y="1452875"/>
                  <a:pt x="0" y="1305475"/>
                </a:cubicBezTo>
                <a:cubicBezTo>
                  <a:pt x="-87425" y="874532"/>
                  <a:pt x="-9530" y="737536"/>
                  <a:pt x="0" y="261101"/>
                </a:cubicBezTo>
                <a:close/>
              </a:path>
              <a:path w="3462291" h="1566576" stroke="0" extrusionOk="0">
                <a:moveTo>
                  <a:pt x="0" y="261101"/>
                </a:moveTo>
                <a:cubicBezTo>
                  <a:pt x="27371" y="124360"/>
                  <a:pt x="121888" y="10395"/>
                  <a:pt x="261101" y="0"/>
                </a:cubicBezTo>
                <a:cubicBezTo>
                  <a:pt x="1005727" y="123000"/>
                  <a:pt x="2882952" y="-96860"/>
                  <a:pt x="3201190" y="0"/>
                </a:cubicBezTo>
                <a:cubicBezTo>
                  <a:pt x="3325409" y="-15230"/>
                  <a:pt x="3466659" y="108093"/>
                  <a:pt x="3462291" y="261101"/>
                </a:cubicBezTo>
                <a:cubicBezTo>
                  <a:pt x="3543892" y="367119"/>
                  <a:pt x="3539975" y="1109202"/>
                  <a:pt x="3462291" y="1305475"/>
                </a:cubicBezTo>
                <a:cubicBezTo>
                  <a:pt x="3448405" y="1454707"/>
                  <a:pt x="3333339" y="1564603"/>
                  <a:pt x="3201190" y="1566576"/>
                </a:cubicBezTo>
                <a:cubicBezTo>
                  <a:pt x="2494289" y="1405869"/>
                  <a:pt x="624749" y="1606243"/>
                  <a:pt x="261101" y="1566576"/>
                </a:cubicBezTo>
                <a:cubicBezTo>
                  <a:pt x="113839" y="1565958"/>
                  <a:pt x="-12450" y="1444037"/>
                  <a:pt x="0" y="1305475"/>
                </a:cubicBezTo>
                <a:cubicBezTo>
                  <a:pt x="78650" y="1174408"/>
                  <a:pt x="-26510" y="490292"/>
                  <a:pt x="0" y="26110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7B4E4A"/>
                </a:solidFill>
              </a:rPr>
              <a:t>ושאינו יודע לשאול...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את שלח לו.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משלוחים מהסופר, מחנויות </a:t>
            </a:r>
            <a:r>
              <a:rPr lang="he-IL" sz="2000" dirty="0" err="1">
                <a:solidFill>
                  <a:srgbClr val="7B4E4A"/>
                </a:solidFill>
              </a:rPr>
              <a:t>הפארם</a:t>
            </a:r>
            <a:r>
              <a:rPr lang="he-IL" sz="2000" dirty="0">
                <a:solidFill>
                  <a:srgbClr val="7B4E4A"/>
                </a:solidFill>
              </a:rPr>
              <a:t> וקצת מזון לכלבים.</a:t>
            </a: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9D27DA6-85EF-4FC1-9115-C120B6B84CF8}"/>
              </a:ext>
            </a:extLst>
          </p:cNvPr>
          <p:cNvSpPr/>
          <p:nvPr/>
        </p:nvSpPr>
        <p:spPr>
          <a:xfrm>
            <a:off x="8267547" y="4269038"/>
            <a:ext cx="3462291" cy="2130641"/>
          </a:xfrm>
          <a:custGeom>
            <a:avLst/>
            <a:gdLst>
              <a:gd name="connsiteX0" fmla="*/ 0 w 3462291"/>
              <a:gd name="connsiteY0" fmla="*/ 355114 h 2130641"/>
              <a:gd name="connsiteX1" fmla="*/ 355114 w 3462291"/>
              <a:gd name="connsiteY1" fmla="*/ 0 h 2130641"/>
              <a:gd name="connsiteX2" fmla="*/ 3107177 w 3462291"/>
              <a:gd name="connsiteY2" fmla="*/ 0 h 2130641"/>
              <a:gd name="connsiteX3" fmla="*/ 3462291 w 3462291"/>
              <a:gd name="connsiteY3" fmla="*/ 355114 h 2130641"/>
              <a:gd name="connsiteX4" fmla="*/ 3462291 w 3462291"/>
              <a:gd name="connsiteY4" fmla="*/ 1775527 h 2130641"/>
              <a:gd name="connsiteX5" fmla="*/ 3107177 w 3462291"/>
              <a:gd name="connsiteY5" fmla="*/ 2130641 h 2130641"/>
              <a:gd name="connsiteX6" fmla="*/ 355114 w 3462291"/>
              <a:gd name="connsiteY6" fmla="*/ 2130641 h 2130641"/>
              <a:gd name="connsiteX7" fmla="*/ 0 w 3462291"/>
              <a:gd name="connsiteY7" fmla="*/ 1775527 h 2130641"/>
              <a:gd name="connsiteX8" fmla="*/ 0 w 3462291"/>
              <a:gd name="connsiteY8" fmla="*/ 355114 h 21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291" h="2130641" fill="none" extrusionOk="0">
                <a:moveTo>
                  <a:pt x="0" y="355114"/>
                </a:moveTo>
                <a:cubicBezTo>
                  <a:pt x="473" y="171785"/>
                  <a:pt x="173865" y="24965"/>
                  <a:pt x="355114" y="0"/>
                </a:cubicBezTo>
                <a:cubicBezTo>
                  <a:pt x="885606" y="72427"/>
                  <a:pt x="2246999" y="61419"/>
                  <a:pt x="3107177" y="0"/>
                </a:cubicBezTo>
                <a:cubicBezTo>
                  <a:pt x="3300570" y="-18797"/>
                  <a:pt x="3439222" y="152012"/>
                  <a:pt x="3462291" y="355114"/>
                </a:cubicBezTo>
                <a:cubicBezTo>
                  <a:pt x="3577428" y="987286"/>
                  <a:pt x="3558629" y="1340657"/>
                  <a:pt x="3462291" y="1775527"/>
                </a:cubicBezTo>
                <a:cubicBezTo>
                  <a:pt x="3469390" y="1935624"/>
                  <a:pt x="3301180" y="2128264"/>
                  <a:pt x="3107177" y="2130641"/>
                </a:cubicBezTo>
                <a:cubicBezTo>
                  <a:pt x="2764778" y="2160468"/>
                  <a:pt x="1042608" y="2051335"/>
                  <a:pt x="355114" y="2130641"/>
                </a:cubicBezTo>
                <a:cubicBezTo>
                  <a:pt x="161516" y="2130355"/>
                  <a:pt x="-25570" y="1976707"/>
                  <a:pt x="0" y="1775527"/>
                </a:cubicBezTo>
                <a:cubicBezTo>
                  <a:pt x="34406" y="1408722"/>
                  <a:pt x="-9599" y="1047200"/>
                  <a:pt x="0" y="355114"/>
                </a:cubicBezTo>
                <a:close/>
              </a:path>
              <a:path w="3462291" h="2130641" stroke="0" extrusionOk="0">
                <a:moveTo>
                  <a:pt x="0" y="355114"/>
                </a:moveTo>
                <a:cubicBezTo>
                  <a:pt x="18592" y="164058"/>
                  <a:pt x="168064" y="18906"/>
                  <a:pt x="355114" y="0"/>
                </a:cubicBezTo>
                <a:cubicBezTo>
                  <a:pt x="1135597" y="123000"/>
                  <a:pt x="2653473" y="-96860"/>
                  <a:pt x="3107177" y="0"/>
                </a:cubicBezTo>
                <a:cubicBezTo>
                  <a:pt x="3285744" y="-13381"/>
                  <a:pt x="3466761" y="149978"/>
                  <a:pt x="3462291" y="355114"/>
                </a:cubicBezTo>
                <a:cubicBezTo>
                  <a:pt x="3361837" y="699728"/>
                  <a:pt x="3373337" y="1564221"/>
                  <a:pt x="3462291" y="1775527"/>
                </a:cubicBezTo>
                <a:cubicBezTo>
                  <a:pt x="3438165" y="1980392"/>
                  <a:pt x="3271079" y="2125368"/>
                  <a:pt x="3107177" y="2130641"/>
                </a:cubicBezTo>
                <a:cubicBezTo>
                  <a:pt x="2031179" y="1969934"/>
                  <a:pt x="665851" y="2170308"/>
                  <a:pt x="355114" y="2130641"/>
                </a:cubicBezTo>
                <a:cubicBezTo>
                  <a:pt x="144796" y="2127774"/>
                  <a:pt x="-34135" y="1956187"/>
                  <a:pt x="0" y="1775527"/>
                </a:cubicBezTo>
                <a:cubicBezTo>
                  <a:pt x="-82599" y="1258002"/>
                  <a:pt x="91940" y="617244"/>
                  <a:pt x="0" y="35511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7B4E4A"/>
                </a:solidFill>
              </a:rPr>
              <a:t>רשע, מה הוא אומר? 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מה העבודה הזו לכם?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ולפי שהוציא את עצמו מן הכלל נשאר מובטל. ואף אתה אמור לו: בעבור זה יצאת לחל"ת.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B7B52BA-912A-49EA-93AD-780A58968030}"/>
              </a:ext>
            </a:extLst>
          </p:cNvPr>
          <p:cNvSpPr/>
          <p:nvPr/>
        </p:nvSpPr>
        <p:spPr>
          <a:xfrm>
            <a:off x="8142543" y="1999303"/>
            <a:ext cx="3462291" cy="2130641"/>
          </a:xfrm>
          <a:custGeom>
            <a:avLst/>
            <a:gdLst>
              <a:gd name="connsiteX0" fmla="*/ 0 w 3462291"/>
              <a:gd name="connsiteY0" fmla="*/ 355114 h 2130641"/>
              <a:gd name="connsiteX1" fmla="*/ 355114 w 3462291"/>
              <a:gd name="connsiteY1" fmla="*/ 0 h 2130641"/>
              <a:gd name="connsiteX2" fmla="*/ 3107177 w 3462291"/>
              <a:gd name="connsiteY2" fmla="*/ 0 h 2130641"/>
              <a:gd name="connsiteX3" fmla="*/ 3462291 w 3462291"/>
              <a:gd name="connsiteY3" fmla="*/ 355114 h 2130641"/>
              <a:gd name="connsiteX4" fmla="*/ 3462291 w 3462291"/>
              <a:gd name="connsiteY4" fmla="*/ 1775527 h 2130641"/>
              <a:gd name="connsiteX5" fmla="*/ 3107177 w 3462291"/>
              <a:gd name="connsiteY5" fmla="*/ 2130641 h 2130641"/>
              <a:gd name="connsiteX6" fmla="*/ 355114 w 3462291"/>
              <a:gd name="connsiteY6" fmla="*/ 2130641 h 2130641"/>
              <a:gd name="connsiteX7" fmla="*/ 0 w 3462291"/>
              <a:gd name="connsiteY7" fmla="*/ 1775527 h 2130641"/>
              <a:gd name="connsiteX8" fmla="*/ 0 w 3462291"/>
              <a:gd name="connsiteY8" fmla="*/ 355114 h 21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291" h="2130641" fill="none" extrusionOk="0">
                <a:moveTo>
                  <a:pt x="0" y="355114"/>
                </a:moveTo>
                <a:cubicBezTo>
                  <a:pt x="473" y="171785"/>
                  <a:pt x="173865" y="24965"/>
                  <a:pt x="355114" y="0"/>
                </a:cubicBezTo>
                <a:cubicBezTo>
                  <a:pt x="885606" y="72427"/>
                  <a:pt x="2246999" y="61419"/>
                  <a:pt x="3107177" y="0"/>
                </a:cubicBezTo>
                <a:cubicBezTo>
                  <a:pt x="3300570" y="-18797"/>
                  <a:pt x="3439222" y="152012"/>
                  <a:pt x="3462291" y="355114"/>
                </a:cubicBezTo>
                <a:cubicBezTo>
                  <a:pt x="3577428" y="987286"/>
                  <a:pt x="3558629" y="1340657"/>
                  <a:pt x="3462291" y="1775527"/>
                </a:cubicBezTo>
                <a:cubicBezTo>
                  <a:pt x="3469390" y="1935624"/>
                  <a:pt x="3301180" y="2128264"/>
                  <a:pt x="3107177" y="2130641"/>
                </a:cubicBezTo>
                <a:cubicBezTo>
                  <a:pt x="2764778" y="2160468"/>
                  <a:pt x="1042608" y="2051335"/>
                  <a:pt x="355114" y="2130641"/>
                </a:cubicBezTo>
                <a:cubicBezTo>
                  <a:pt x="161516" y="2130355"/>
                  <a:pt x="-25570" y="1976707"/>
                  <a:pt x="0" y="1775527"/>
                </a:cubicBezTo>
                <a:cubicBezTo>
                  <a:pt x="34406" y="1408722"/>
                  <a:pt x="-9599" y="1047200"/>
                  <a:pt x="0" y="355114"/>
                </a:cubicBezTo>
                <a:close/>
              </a:path>
              <a:path w="3462291" h="2130641" stroke="0" extrusionOk="0">
                <a:moveTo>
                  <a:pt x="0" y="355114"/>
                </a:moveTo>
                <a:cubicBezTo>
                  <a:pt x="18592" y="164058"/>
                  <a:pt x="168064" y="18906"/>
                  <a:pt x="355114" y="0"/>
                </a:cubicBezTo>
                <a:cubicBezTo>
                  <a:pt x="1135597" y="123000"/>
                  <a:pt x="2653473" y="-96860"/>
                  <a:pt x="3107177" y="0"/>
                </a:cubicBezTo>
                <a:cubicBezTo>
                  <a:pt x="3285744" y="-13381"/>
                  <a:pt x="3466761" y="149978"/>
                  <a:pt x="3462291" y="355114"/>
                </a:cubicBezTo>
                <a:cubicBezTo>
                  <a:pt x="3361837" y="699728"/>
                  <a:pt x="3373337" y="1564221"/>
                  <a:pt x="3462291" y="1775527"/>
                </a:cubicBezTo>
                <a:cubicBezTo>
                  <a:pt x="3438165" y="1980392"/>
                  <a:pt x="3271079" y="2125368"/>
                  <a:pt x="3107177" y="2130641"/>
                </a:cubicBezTo>
                <a:cubicBezTo>
                  <a:pt x="2031179" y="1969934"/>
                  <a:pt x="665851" y="2170308"/>
                  <a:pt x="355114" y="2130641"/>
                </a:cubicBezTo>
                <a:cubicBezTo>
                  <a:pt x="144796" y="2127774"/>
                  <a:pt x="-34135" y="1956187"/>
                  <a:pt x="0" y="1775527"/>
                </a:cubicBezTo>
                <a:cubicBezTo>
                  <a:pt x="-82599" y="1258002"/>
                  <a:pt x="91940" y="617244"/>
                  <a:pt x="0" y="35511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7B4E4A"/>
                </a:solidFill>
              </a:rPr>
              <a:t>חכם, מה הוא אומר? 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מה החוקים וההגבלות שמשרד הבריאות ציווה עליהם?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ואף אתה אמור לו כהלכות </a:t>
            </a:r>
            <a:r>
              <a:rPr lang="he-IL" sz="2000" dirty="0" err="1">
                <a:solidFill>
                  <a:srgbClr val="7B4E4A"/>
                </a:solidFill>
              </a:rPr>
              <a:t>ליצמן</a:t>
            </a:r>
            <a:r>
              <a:rPr lang="he-IL" sz="2000" dirty="0">
                <a:solidFill>
                  <a:srgbClr val="7B4E4A"/>
                </a:solidFill>
              </a:rPr>
              <a:t>: אין  נוגעים במשטח לפני שטיפת ידיים בסבון 20 שניות.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B93EB25-C3B6-4ED3-8E83-4573D3CC69E7}"/>
              </a:ext>
            </a:extLst>
          </p:cNvPr>
          <p:cNvSpPr txBox="1"/>
          <p:nvPr/>
        </p:nvSpPr>
        <p:spPr>
          <a:xfrm>
            <a:off x="1271726" y="446941"/>
            <a:ext cx="9648548" cy="14157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כנגד ארבעה בנים דברה התורה</a:t>
            </a:r>
          </a:p>
          <a:p>
            <a:pPr algn="ctr"/>
            <a:r>
              <a:rPr lang="he-IL" sz="3200" dirty="0">
                <a:solidFill>
                  <a:srgbClr val="7B4E4A"/>
                </a:solidFill>
                <a:cs typeface="+mj-cs"/>
              </a:rPr>
              <a:t>אחד חכם ואחד רשע ואחד תם ואחד שאינו יודע לשאול</a:t>
            </a: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18D31CBD-7126-4124-8348-98F47AEC2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4375" y="1862713"/>
            <a:ext cx="1940453" cy="2281291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182EE541-5970-4526-A013-5A0990578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5417" y="4239547"/>
            <a:ext cx="1750773" cy="2394906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4F0D2C48-BBF5-4077-B2AD-87B666830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508301" y="4269038"/>
            <a:ext cx="1705305" cy="2394905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80B37AA-BF13-4383-AD0B-1CE464A3440F}"/>
              </a:ext>
            </a:extLst>
          </p:cNvPr>
          <p:cNvSpPr/>
          <p:nvPr/>
        </p:nvSpPr>
        <p:spPr>
          <a:xfrm>
            <a:off x="441312" y="1958461"/>
            <a:ext cx="3462291" cy="1566577"/>
          </a:xfrm>
          <a:custGeom>
            <a:avLst/>
            <a:gdLst>
              <a:gd name="connsiteX0" fmla="*/ 0 w 3462291"/>
              <a:gd name="connsiteY0" fmla="*/ 261101 h 1566577"/>
              <a:gd name="connsiteX1" fmla="*/ 261101 w 3462291"/>
              <a:gd name="connsiteY1" fmla="*/ 0 h 1566577"/>
              <a:gd name="connsiteX2" fmla="*/ 3201190 w 3462291"/>
              <a:gd name="connsiteY2" fmla="*/ 0 h 1566577"/>
              <a:gd name="connsiteX3" fmla="*/ 3462291 w 3462291"/>
              <a:gd name="connsiteY3" fmla="*/ 261101 h 1566577"/>
              <a:gd name="connsiteX4" fmla="*/ 3462291 w 3462291"/>
              <a:gd name="connsiteY4" fmla="*/ 1305476 h 1566577"/>
              <a:gd name="connsiteX5" fmla="*/ 3201190 w 3462291"/>
              <a:gd name="connsiteY5" fmla="*/ 1566577 h 1566577"/>
              <a:gd name="connsiteX6" fmla="*/ 261101 w 3462291"/>
              <a:gd name="connsiteY6" fmla="*/ 1566577 h 1566577"/>
              <a:gd name="connsiteX7" fmla="*/ 0 w 3462291"/>
              <a:gd name="connsiteY7" fmla="*/ 1305476 h 1566577"/>
              <a:gd name="connsiteX8" fmla="*/ 0 w 3462291"/>
              <a:gd name="connsiteY8" fmla="*/ 261101 h 156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2291" h="1566577" fill="none" extrusionOk="0">
                <a:moveTo>
                  <a:pt x="0" y="261101"/>
                </a:moveTo>
                <a:cubicBezTo>
                  <a:pt x="264" y="124052"/>
                  <a:pt x="128270" y="19085"/>
                  <a:pt x="261101" y="0"/>
                </a:cubicBezTo>
                <a:cubicBezTo>
                  <a:pt x="1330516" y="72427"/>
                  <a:pt x="2665863" y="61419"/>
                  <a:pt x="3201190" y="0"/>
                </a:cubicBezTo>
                <a:cubicBezTo>
                  <a:pt x="3344014" y="-9488"/>
                  <a:pt x="3439896" y="110125"/>
                  <a:pt x="3462291" y="261101"/>
                </a:cubicBezTo>
                <a:cubicBezTo>
                  <a:pt x="3443886" y="771159"/>
                  <a:pt x="3372497" y="1182416"/>
                  <a:pt x="3462291" y="1305476"/>
                </a:cubicBezTo>
                <a:cubicBezTo>
                  <a:pt x="3464407" y="1438940"/>
                  <a:pt x="3334050" y="1553862"/>
                  <a:pt x="3201190" y="1566577"/>
                </a:cubicBezTo>
                <a:cubicBezTo>
                  <a:pt x="2220257" y="1596404"/>
                  <a:pt x="727139" y="1487271"/>
                  <a:pt x="261101" y="1566577"/>
                </a:cubicBezTo>
                <a:cubicBezTo>
                  <a:pt x="144560" y="1563450"/>
                  <a:pt x="-16174" y="1452876"/>
                  <a:pt x="0" y="1305476"/>
                </a:cubicBezTo>
                <a:cubicBezTo>
                  <a:pt x="-87632" y="877788"/>
                  <a:pt x="-9611" y="739920"/>
                  <a:pt x="0" y="261101"/>
                </a:cubicBezTo>
                <a:close/>
              </a:path>
              <a:path w="3462291" h="1566577" stroke="0" extrusionOk="0">
                <a:moveTo>
                  <a:pt x="0" y="261101"/>
                </a:moveTo>
                <a:cubicBezTo>
                  <a:pt x="27371" y="124360"/>
                  <a:pt x="121888" y="10395"/>
                  <a:pt x="261101" y="0"/>
                </a:cubicBezTo>
                <a:cubicBezTo>
                  <a:pt x="1005727" y="123000"/>
                  <a:pt x="2882952" y="-96860"/>
                  <a:pt x="3201190" y="0"/>
                </a:cubicBezTo>
                <a:cubicBezTo>
                  <a:pt x="3325409" y="-15230"/>
                  <a:pt x="3466659" y="108093"/>
                  <a:pt x="3462291" y="261101"/>
                </a:cubicBezTo>
                <a:cubicBezTo>
                  <a:pt x="3545845" y="781657"/>
                  <a:pt x="3540664" y="1108255"/>
                  <a:pt x="3462291" y="1305476"/>
                </a:cubicBezTo>
                <a:cubicBezTo>
                  <a:pt x="3448405" y="1454708"/>
                  <a:pt x="3333339" y="1564604"/>
                  <a:pt x="3201190" y="1566577"/>
                </a:cubicBezTo>
                <a:cubicBezTo>
                  <a:pt x="2494289" y="1405870"/>
                  <a:pt x="624749" y="1606244"/>
                  <a:pt x="261101" y="1566577"/>
                </a:cubicBezTo>
                <a:cubicBezTo>
                  <a:pt x="113839" y="1565959"/>
                  <a:pt x="-12450" y="1444038"/>
                  <a:pt x="0" y="1305476"/>
                </a:cubicBezTo>
                <a:cubicBezTo>
                  <a:pt x="75322" y="1174454"/>
                  <a:pt x="-29013" y="492341"/>
                  <a:pt x="0" y="26110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7B4E4A"/>
                </a:solidFill>
              </a:rPr>
              <a:t>תם מה הוא אומר? 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מה זאת הקורונה הזו?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ואף אתה אמור לו: "בחוזק יד נצא מזה, חסונים ומחוסנים". </a:t>
            </a:r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94681BEA-E409-4D2A-9C14-E26DDC9C1A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08953" y="1966464"/>
            <a:ext cx="1575035" cy="22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3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446941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שתיית הכוס השלישית</a:t>
            </a: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7FC93A62-B2C0-463E-A8F5-F65816E3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1791" y="2729412"/>
            <a:ext cx="5868418" cy="4128588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6E3E80D2-3C8D-45B3-A58B-107D0B821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AB3B06F-E5EE-4E49-A51E-8F0DE94B2A53}"/>
              </a:ext>
            </a:extLst>
          </p:cNvPr>
          <p:cNvSpPr txBox="1"/>
          <p:nvPr/>
        </p:nvSpPr>
        <p:spPr>
          <a:xfrm>
            <a:off x="5185535" y="2790696"/>
            <a:ext cx="90552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b="1" dirty="0">
                <a:ln>
                  <a:solidFill>
                    <a:srgbClr val="7B4E4A"/>
                  </a:solidFill>
                </a:ln>
                <a:solidFill>
                  <a:srgbClr val="C09A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3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E4E45FD-2CAB-4D9B-AB17-95E5D4552A12}"/>
              </a:ext>
            </a:extLst>
          </p:cNvPr>
          <p:cNvSpPr txBox="1"/>
          <p:nvPr/>
        </p:nvSpPr>
        <p:spPr>
          <a:xfrm>
            <a:off x="2340241" y="1278603"/>
            <a:ext cx="75016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749E7D"/>
                </a:solidFill>
              </a:rPr>
              <a:t>וגאלתי</a:t>
            </a:r>
            <a:r>
              <a:rPr lang="he-IL" sz="2800" b="1" dirty="0">
                <a:solidFill>
                  <a:srgbClr val="3B170D"/>
                </a:solidFill>
              </a:rPr>
              <a:t> אתכם מגלגל האוגרים: שוב לקום בבוקר, להתלבש, להתאפר, לרוץ לעבודה וחוזר חלילה.</a:t>
            </a:r>
            <a:endParaRPr lang="en-US" sz="2800" b="1" dirty="0">
              <a:solidFill>
                <a:srgbClr val="3B1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0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F220531-4BA6-4A82-B78E-0C3679F95A5D}"/>
              </a:ext>
            </a:extLst>
          </p:cNvPr>
          <p:cNvSpPr txBox="1"/>
          <p:nvPr/>
        </p:nvSpPr>
        <p:spPr>
          <a:xfrm>
            <a:off x="752475" y="5691186"/>
            <a:ext cx="108489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די דיינו, די דיינו, די דיינו, דיינו דיינו!!!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12B97AD-B574-49C0-A7BB-51F4441354E4}"/>
              </a:ext>
            </a:extLst>
          </p:cNvPr>
          <p:cNvSpPr/>
          <p:nvPr/>
        </p:nvSpPr>
        <p:spPr>
          <a:xfrm>
            <a:off x="2371724" y="447257"/>
            <a:ext cx="9229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הקורונה הייתה סתם שפעת ולא היינו תקועים בבית –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היינו תקועים בבית ולא היו לנו ילדים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היו לנו ילדים והם לא היו שלנו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אליו הילדים היו שלנו והם לא היו יושבים מול המסכים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היו יושבים מול המסכים ולא היו שיחות משפחתיות בזום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היו שיחות משפחתיות בזום ולא קיבלנו </a:t>
            </a:r>
            <a:r>
              <a:rPr lang="he-IL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בווטסאפ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 מיליון פעילויות לילדים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קיבלנו </a:t>
            </a:r>
            <a:r>
              <a:rPr lang="he-IL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בווטסאפ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 מיליון פעילויות לילדים ולא היינו צריכים לבשל ולכבס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היינו צריכים לבשל ולכבס ולא היו מוציאים אותנו לחל"ת - 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דיינו.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אילו היו מוציאים אותנו לחל"ת והיינו יודעים מתי זה ייגמר...</a:t>
            </a:r>
          </a:p>
          <a:p>
            <a:pPr algn="just"/>
            <a:endParaRPr lang="he-IL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e-I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על אחת כמה וכמה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טובה כפולה ומכופלת למקום עלינו, שהקורונה אינה סתם שפעת ואנחנו תקועים בבית ויש לנו ילדים (שלנו) שיושבים כל היום מול המסכים, גם כשיש שיחות משפחתיות בזום, וקיבלנו </a:t>
            </a:r>
            <a:r>
              <a:rPr lang="he-IL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בווטסאפ</a:t>
            </a: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מיליון ואחת פעילויות לילדים ועדיין עלינו לבשל ולכבס והוציאו אותנו לחל"ת ואנחנו לא יודעים מתי זה ייגמר...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41E612F2-C9A2-4D7C-8252-018558805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412" y="2922552"/>
            <a:ext cx="1122529" cy="1073432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2FB87FA8-FA9B-4C04-B629-B53409B34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04947">
            <a:off x="3261425" y="1541164"/>
            <a:ext cx="716320" cy="684990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AD097EE8-2CBD-49D5-AB92-7927DD1D1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583116" y="1297320"/>
            <a:ext cx="915416" cy="933922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EE1676C2-9D3A-4849-9E0F-CFD46AB0D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V="1">
            <a:off x="381229" y="4432083"/>
            <a:ext cx="1246504" cy="1271703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66892D09-5832-4577-A87A-55A0B7F88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6632" y="1147764"/>
            <a:ext cx="879761" cy="957344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59B1A7B8-516A-43DE-9468-26C8AC6D5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754136" y="3038640"/>
            <a:ext cx="879761" cy="957344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6CDF8C24-E0DD-45D0-8C31-475D520F3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69328" y="271560"/>
            <a:ext cx="798717" cy="8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8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8D9337F0-0FD2-4714-930E-1EF088FA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343246"/>
            <a:ext cx="7679185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זהו את המכות</a:t>
            </a:r>
            <a:r>
              <a:rPr lang="en-US" sz="5400" b="1" dirty="0">
                <a:solidFill>
                  <a:srgbClr val="7B4E4A"/>
                </a:solidFill>
                <a:cs typeface="+mj-cs"/>
              </a:rPr>
              <a:t> </a:t>
            </a:r>
            <a:br>
              <a:rPr lang="en-US" sz="5400" b="1" dirty="0">
                <a:solidFill>
                  <a:srgbClr val="7B4E4A"/>
                </a:solidFill>
                <a:cs typeface="+mj-cs"/>
              </a:rPr>
            </a:br>
            <a:r>
              <a:rPr lang="he-IL" sz="2800" b="1" dirty="0">
                <a:solidFill>
                  <a:srgbClr val="7B4E4A"/>
                </a:solidFill>
              </a:rPr>
              <a:t>דוגמה:</a:t>
            </a:r>
            <a:r>
              <a:rPr lang="he-IL" sz="2800" b="1" dirty="0">
                <a:solidFill>
                  <a:srgbClr val="7B4E4A"/>
                </a:solidFill>
                <a:cs typeface="+mj-cs"/>
              </a:rPr>
              <a:t> </a:t>
            </a:r>
            <a:r>
              <a:rPr lang="he-IL" sz="2800" dirty="0">
                <a:solidFill>
                  <a:srgbClr val="7B4E4A"/>
                </a:solidFill>
              </a:rPr>
              <a:t>אני מתה מ</a:t>
            </a:r>
            <a:r>
              <a:rPr lang="he-IL" sz="2800" b="1" dirty="0">
                <a:solidFill>
                  <a:srgbClr val="FF0000"/>
                </a:solidFill>
              </a:rPr>
              <a:t>קור</a:t>
            </a:r>
            <a:r>
              <a:rPr lang="he-IL" sz="2800" dirty="0">
                <a:solidFill>
                  <a:srgbClr val="7B4E4A"/>
                </a:solidFill>
              </a:rPr>
              <a:t>, </a:t>
            </a:r>
            <a:r>
              <a:rPr lang="he-IL" sz="2800" b="1" dirty="0">
                <a:solidFill>
                  <a:srgbClr val="FF0000"/>
                </a:solidFill>
              </a:rPr>
              <a:t>ונה</a:t>
            </a:r>
            <a:r>
              <a:rPr lang="he-IL" sz="2800" dirty="0">
                <a:solidFill>
                  <a:srgbClr val="7B4E4A"/>
                </a:solidFill>
              </a:rPr>
              <a:t>ריה לא נמצאת בקוטב הצפוני</a:t>
            </a:r>
            <a:endParaRPr lang="he-IL" sz="5400" dirty="0">
              <a:solidFill>
                <a:srgbClr val="7B4E4A"/>
              </a:solidFill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FCD5A0E-B20B-4D7D-ADF3-588B28B6E5CA}"/>
              </a:ext>
            </a:extLst>
          </p:cNvPr>
          <p:cNvSpPr/>
          <p:nvPr/>
        </p:nvSpPr>
        <p:spPr>
          <a:xfrm>
            <a:off x="8955205" y="2139885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בואי נדבר בשקט בימים הקרובים.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10D09F8-DBD4-4E3B-B5F0-5D37A2CC3480}"/>
              </a:ext>
            </a:extLst>
          </p:cNvPr>
          <p:cNvSpPr/>
          <p:nvPr/>
        </p:nvSpPr>
        <p:spPr>
          <a:xfrm>
            <a:off x="6313605" y="2111604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בצ</a:t>
            </a:r>
            <a:r>
              <a:rPr lang="he-IL" sz="2200" b="1" dirty="0">
                <a:solidFill>
                  <a:srgbClr val="FF0000"/>
                </a:solidFill>
              </a:rPr>
              <a:t>ער וב</a:t>
            </a:r>
            <a:r>
              <a:rPr lang="he-IL" sz="2200" dirty="0">
                <a:solidFill>
                  <a:srgbClr val="3B170D"/>
                </a:solidFill>
              </a:rPr>
              <a:t>יגון הם נפרדו מהחולים שנפטרו.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3D447FD-23B9-4585-B2C5-B9A9281ED98A}"/>
              </a:ext>
            </a:extLst>
          </p:cNvPr>
          <p:cNvSpPr/>
          <p:nvPr/>
        </p:nvSpPr>
        <p:spPr>
          <a:xfrm>
            <a:off x="3672005" y="2111604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שירותי דו</a:t>
            </a:r>
            <a:r>
              <a:rPr lang="he-IL" sz="2200" b="1" dirty="0">
                <a:solidFill>
                  <a:srgbClr val="FF0000"/>
                </a:solidFill>
              </a:rPr>
              <a:t>אר</a:t>
            </a:r>
            <a:r>
              <a:rPr lang="he-IL" sz="2200" dirty="0">
                <a:solidFill>
                  <a:srgbClr val="3B170D"/>
                </a:solidFill>
              </a:rPr>
              <a:t> </a:t>
            </a:r>
            <a:r>
              <a:rPr lang="he-IL" sz="2200" b="1" dirty="0">
                <a:solidFill>
                  <a:srgbClr val="FF0000"/>
                </a:solidFill>
              </a:rPr>
              <a:t>בה</a:t>
            </a:r>
            <a:r>
              <a:rPr lang="he-IL" sz="2200" dirty="0">
                <a:solidFill>
                  <a:srgbClr val="3B170D"/>
                </a:solidFill>
              </a:rPr>
              <a:t>ר החרמון? סגרו אותם לפני שנים.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FC24334-D231-44CD-A627-B55AE163656C}"/>
              </a:ext>
            </a:extLst>
          </p:cNvPr>
          <p:cNvSpPr/>
          <p:nvPr/>
        </p:nvSpPr>
        <p:spPr>
          <a:xfrm>
            <a:off x="1030405" y="2139885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"כדאי לך לקחת את זה </a:t>
            </a:r>
            <a:r>
              <a:rPr lang="he-IL" sz="2200" dirty="0" err="1">
                <a:solidFill>
                  <a:srgbClr val="3B170D"/>
                </a:solidFill>
              </a:rPr>
              <a:t>בורו</a:t>
            </a:r>
            <a:r>
              <a:rPr lang="he-IL" sz="2200" b="1" dirty="0" err="1">
                <a:solidFill>
                  <a:srgbClr val="FF0000"/>
                </a:solidFill>
              </a:rPr>
              <a:t>ד</a:t>
            </a:r>
            <a:r>
              <a:rPr lang="he-IL" sz="2200" dirty="0">
                <a:solidFill>
                  <a:srgbClr val="3B170D"/>
                </a:solidFill>
              </a:rPr>
              <a:t>, </a:t>
            </a:r>
            <a:r>
              <a:rPr lang="he-IL" sz="2200" b="1" dirty="0">
                <a:solidFill>
                  <a:srgbClr val="FF0000"/>
                </a:solidFill>
              </a:rPr>
              <a:t>מ</a:t>
            </a:r>
            <a:r>
              <a:rPr lang="he-IL" sz="2200" dirty="0">
                <a:solidFill>
                  <a:srgbClr val="3B170D"/>
                </a:solidFill>
              </a:rPr>
              <a:t>יכל" אמרה המוכרת.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7EAFB903-4FDC-436E-BCF7-894295E8C491}"/>
              </a:ext>
            </a:extLst>
          </p:cNvPr>
          <p:cNvSpPr/>
          <p:nvPr/>
        </p:nvSpPr>
        <p:spPr>
          <a:xfrm>
            <a:off x="8955205" y="3558620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הלכתי לים </a:t>
            </a:r>
            <a:br>
              <a:rPr lang="en-US" sz="2200" dirty="0">
                <a:solidFill>
                  <a:srgbClr val="3B170D"/>
                </a:solidFill>
              </a:rPr>
            </a:br>
            <a:r>
              <a:rPr lang="he-IL" sz="2200" b="1" dirty="0">
                <a:solidFill>
                  <a:srgbClr val="FF0000"/>
                </a:solidFill>
              </a:rPr>
              <a:t>כי נימ</a:t>
            </a:r>
            <a:r>
              <a:rPr lang="he-IL" sz="2200" dirty="0">
                <a:solidFill>
                  <a:srgbClr val="3B170D"/>
                </a:solidFill>
              </a:rPr>
              <a:t>אס לי להיות כל היום בבית.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4D5AFD4-958B-4357-A1A0-517CE27695B1}"/>
              </a:ext>
            </a:extLst>
          </p:cNvPr>
          <p:cNvSpPr/>
          <p:nvPr/>
        </p:nvSpPr>
        <p:spPr>
          <a:xfrm>
            <a:off x="6313605" y="3530339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איך אפשר </a:t>
            </a:r>
            <a:br>
              <a:rPr lang="en-US" sz="2200" dirty="0">
                <a:solidFill>
                  <a:srgbClr val="3B170D"/>
                </a:solidFill>
              </a:rPr>
            </a:br>
            <a:r>
              <a:rPr lang="he-IL" sz="2200" dirty="0">
                <a:solidFill>
                  <a:srgbClr val="3B170D"/>
                </a:solidFill>
              </a:rPr>
              <a:t>לחל</a:t>
            </a:r>
            <a:r>
              <a:rPr lang="he-IL" sz="2200" b="1" dirty="0">
                <a:solidFill>
                  <a:srgbClr val="FF0000"/>
                </a:solidFill>
              </a:rPr>
              <a:t>ץ</a:t>
            </a:r>
            <a:r>
              <a:rPr lang="he-IL" sz="2200" dirty="0">
                <a:solidFill>
                  <a:srgbClr val="3B170D"/>
                </a:solidFill>
              </a:rPr>
              <a:t> </a:t>
            </a:r>
            <a:r>
              <a:rPr lang="he-IL" sz="2200" b="1" dirty="0">
                <a:solidFill>
                  <a:srgbClr val="FF0000"/>
                </a:solidFill>
              </a:rPr>
              <a:t>פרד ע</a:t>
            </a:r>
            <a:r>
              <a:rPr lang="he-IL" sz="2200" dirty="0">
                <a:solidFill>
                  <a:srgbClr val="3B170D"/>
                </a:solidFill>
              </a:rPr>
              <a:t>צבני שנפל לוואדי?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AD45612-5D17-4D38-A388-18E53FE8BAD0}"/>
              </a:ext>
            </a:extLst>
          </p:cNvPr>
          <p:cNvSpPr/>
          <p:nvPr/>
        </p:nvSpPr>
        <p:spPr>
          <a:xfrm>
            <a:off x="3672005" y="3530339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הכל</a:t>
            </a:r>
            <a:r>
              <a:rPr lang="he-IL" sz="2200" b="1" dirty="0">
                <a:solidFill>
                  <a:srgbClr val="FF0000"/>
                </a:solidFill>
              </a:rPr>
              <a:t>ב רד</a:t>
            </a:r>
            <a:r>
              <a:rPr lang="he-IL" sz="2200" dirty="0">
                <a:solidFill>
                  <a:srgbClr val="3B170D"/>
                </a:solidFill>
              </a:rPr>
              <a:t>ף אחרי החתול אך לא הצליח לתפוס אותו.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541A8C1D-366E-4316-8342-0413378A9F89}"/>
              </a:ext>
            </a:extLst>
          </p:cNvPr>
          <p:cNvSpPr/>
          <p:nvPr/>
        </p:nvSpPr>
        <p:spPr>
          <a:xfrm>
            <a:off x="1030405" y="3558620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מה יש לי לחפש בירי</a:t>
            </a:r>
            <a:r>
              <a:rPr lang="he-IL" sz="2200" b="1" dirty="0">
                <a:solidFill>
                  <a:srgbClr val="FF0000"/>
                </a:solidFill>
              </a:rPr>
              <a:t>חו</a:t>
            </a:r>
            <a:r>
              <a:rPr lang="he-IL" sz="2200" dirty="0">
                <a:solidFill>
                  <a:srgbClr val="3B170D"/>
                </a:solidFill>
              </a:rPr>
              <a:t>, </a:t>
            </a:r>
            <a:r>
              <a:rPr lang="he-IL" sz="2200" b="1" dirty="0">
                <a:solidFill>
                  <a:srgbClr val="FF0000"/>
                </a:solidFill>
              </a:rPr>
              <a:t>שכ</a:t>
            </a:r>
            <a:r>
              <a:rPr lang="he-IL" sz="2200" dirty="0">
                <a:solidFill>
                  <a:srgbClr val="3B170D"/>
                </a:solidFill>
              </a:rPr>
              <a:t>חתי שם משהו?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BC7D652-9D6C-4919-A841-25519224A0CF}"/>
              </a:ext>
            </a:extLst>
          </p:cNvPr>
          <p:cNvSpPr/>
          <p:nvPr/>
        </p:nvSpPr>
        <p:spPr>
          <a:xfrm>
            <a:off x="6313605" y="4949074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"ראיתי את דני, אהו</a:t>
            </a:r>
            <a:r>
              <a:rPr lang="he-IL" sz="2200" b="1" dirty="0">
                <a:solidFill>
                  <a:srgbClr val="FF0000"/>
                </a:solidFill>
              </a:rPr>
              <a:t>בך, ורות</a:t>
            </a:r>
            <a:r>
              <a:rPr lang="he-IL" sz="2200" dirty="0">
                <a:solidFill>
                  <a:srgbClr val="3B170D"/>
                </a:solidFill>
              </a:rPr>
              <a:t>י השכנה מתנשקים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DA09EF91-CEF0-40DA-8ADA-D70205E54EA0}"/>
              </a:ext>
            </a:extLst>
          </p:cNvPr>
          <p:cNvSpPr/>
          <p:nvPr/>
        </p:nvSpPr>
        <p:spPr>
          <a:xfrm>
            <a:off x="3672005" y="4949074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יצא לכם להכיר בחור </a:t>
            </a:r>
            <a:r>
              <a:rPr lang="he-IL" sz="2200" b="1" dirty="0">
                <a:solidFill>
                  <a:srgbClr val="FF0000"/>
                </a:solidFill>
              </a:rPr>
              <a:t>שחי נ</a:t>
            </a:r>
            <a:r>
              <a:rPr lang="he-IL" sz="2200" dirty="0">
                <a:solidFill>
                  <a:srgbClr val="3B170D"/>
                </a:solidFill>
              </a:rPr>
              <a:t>טול דאגות כלל?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314835E-9B45-498B-AD0A-D695178EF616}"/>
              </a:ext>
            </a:extLst>
          </p:cNvPr>
          <p:cNvSpPr/>
          <p:nvPr/>
        </p:nvSpPr>
        <p:spPr>
          <a:xfrm>
            <a:off x="8955205" y="2139885"/>
            <a:ext cx="2281286" cy="1159496"/>
          </a:xfrm>
          <a:custGeom>
            <a:avLst/>
            <a:gdLst>
              <a:gd name="connsiteX0" fmla="*/ 0 w 2281286"/>
              <a:gd name="connsiteY0" fmla="*/ 193253 h 1159496"/>
              <a:gd name="connsiteX1" fmla="*/ 193253 w 2281286"/>
              <a:gd name="connsiteY1" fmla="*/ 0 h 1159496"/>
              <a:gd name="connsiteX2" fmla="*/ 805899 w 2281286"/>
              <a:gd name="connsiteY2" fmla="*/ 0 h 1159496"/>
              <a:gd name="connsiteX3" fmla="*/ 1399596 w 2281286"/>
              <a:gd name="connsiteY3" fmla="*/ 0 h 1159496"/>
              <a:gd name="connsiteX4" fmla="*/ 2088033 w 2281286"/>
              <a:gd name="connsiteY4" fmla="*/ 0 h 1159496"/>
              <a:gd name="connsiteX5" fmla="*/ 2281286 w 2281286"/>
              <a:gd name="connsiteY5" fmla="*/ 193253 h 1159496"/>
              <a:gd name="connsiteX6" fmla="*/ 2281286 w 2281286"/>
              <a:gd name="connsiteY6" fmla="*/ 595208 h 1159496"/>
              <a:gd name="connsiteX7" fmla="*/ 2281286 w 2281286"/>
              <a:gd name="connsiteY7" fmla="*/ 966243 h 1159496"/>
              <a:gd name="connsiteX8" fmla="*/ 2088033 w 2281286"/>
              <a:gd name="connsiteY8" fmla="*/ 1159496 h 1159496"/>
              <a:gd name="connsiteX9" fmla="*/ 1418544 w 2281286"/>
              <a:gd name="connsiteY9" fmla="*/ 1159496 h 1159496"/>
              <a:gd name="connsiteX10" fmla="*/ 843794 w 2281286"/>
              <a:gd name="connsiteY10" fmla="*/ 1159496 h 1159496"/>
              <a:gd name="connsiteX11" fmla="*/ 193253 w 2281286"/>
              <a:gd name="connsiteY11" fmla="*/ 1159496 h 1159496"/>
              <a:gd name="connsiteX12" fmla="*/ 0 w 2281286"/>
              <a:gd name="connsiteY12" fmla="*/ 966243 h 1159496"/>
              <a:gd name="connsiteX13" fmla="*/ 0 w 2281286"/>
              <a:gd name="connsiteY13" fmla="*/ 602938 h 1159496"/>
              <a:gd name="connsiteX14" fmla="*/ 0 w 2281286"/>
              <a:gd name="connsiteY14" fmla="*/ 193253 h 11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1286" h="1159496" fill="none" extrusionOk="0">
                <a:moveTo>
                  <a:pt x="0" y="193253"/>
                </a:moveTo>
                <a:cubicBezTo>
                  <a:pt x="11866" y="74611"/>
                  <a:pt x="93083" y="17787"/>
                  <a:pt x="193253" y="0"/>
                </a:cubicBezTo>
                <a:cubicBezTo>
                  <a:pt x="341217" y="-23018"/>
                  <a:pt x="557026" y="14137"/>
                  <a:pt x="805899" y="0"/>
                </a:cubicBezTo>
                <a:cubicBezTo>
                  <a:pt x="1054772" y="-14137"/>
                  <a:pt x="1160044" y="17855"/>
                  <a:pt x="1399596" y="0"/>
                </a:cubicBezTo>
                <a:cubicBezTo>
                  <a:pt x="1639148" y="-17855"/>
                  <a:pt x="1872651" y="-5071"/>
                  <a:pt x="2088033" y="0"/>
                </a:cubicBezTo>
                <a:cubicBezTo>
                  <a:pt x="2191082" y="9770"/>
                  <a:pt x="2264828" y="95213"/>
                  <a:pt x="2281286" y="193253"/>
                </a:cubicBezTo>
                <a:cubicBezTo>
                  <a:pt x="2281008" y="376887"/>
                  <a:pt x="2300494" y="481199"/>
                  <a:pt x="2281286" y="595208"/>
                </a:cubicBezTo>
                <a:cubicBezTo>
                  <a:pt x="2262078" y="709217"/>
                  <a:pt x="2263104" y="848703"/>
                  <a:pt x="2281286" y="966243"/>
                </a:cubicBezTo>
                <a:cubicBezTo>
                  <a:pt x="2278169" y="1067681"/>
                  <a:pt x="2195701" y="1156516"/>
                  <a:pt x="2088033" y="1159496"/>
                </a:cubicBezTo>
                <a:cubicBezTo>
                  <a:pt x="1775766" y="1144419"/>
                  <a:pt x="1708726" y="1144949"/>
                  <a:pt x="1418544" y="1159496"/>
                </a:cubicBezTo>
                <a:cubicBezTo>
                  <a:pt x="1128362" y="1174043"/>
                  <a:pt x="1070701" y="1184645"/>
                  <a:pt x="843794" y="1159496"/>
                </a:cubicBezTo>
                <a:cubicBezTo>
                  <a:pt x="616887" y="1134348"/>
                  <a:pt x="496397" y="1190950"/>
                  <a:pt x="193253" y="1159496"/>
                </a:cubicBezTo>
                <a:cubicBezTo>
                  <a:pt x="82380" y="1172721"/>
                  <a:pt x="-14561" y="1086092"/>
                  <a:pt x="0" y="966243"/>
                </a:cubicBezTo>
                <a:cubicBezTo>
                  <a:pt x="8616" y="884032"/>
                  <a:pt x="-10624" y="775382"/>
                  <a:pt x="0" y="602938"/>
                </a:cubicBezTo>
                <a:cubicBezTo>
                  <a:pt x="10624" y="430494"/>
                  <a:pt x="15973" y="397262"/>
                  <a:pt x="0" y="193253"/>
                </a:cubicBezTo>
                <a:close/>
              </a:path>
              <a:path w="2281286" h="1159496" stroke="0" extrusionOk="0">
                <a:moveTo>
                  <a:pt x="0" y="193253"/>
                </a:moveTo>
                <a:cubicBezTo>
                  <a:pt x="9931" y="86213"/>
                  <a:pt x="82416" y="-5327"/>
                  <a:pt x="193253" y="0"/>
                </a:cubicBezTo>
                <a:cubicBezTo>
                  <a:pt x="462008" y="-9657"/>
                  <a:pt x="535890" y="2595"/>
                  <a:pt x="862742" y="0"/>
                </a:cubicBezTo>
                <a:cubicBezTo>
                  <a:pt x="1189594" y="-2595"/>
                  <a:pt x="1349234" y="7342"/>
                  <a:pt x="1494335" y="0"/>
                </a:cubicBezTo>
                <a:cubicBezTo>
                  <a:pt x="1639436" y="-7342"/>
                  <a:pt x="1939290" y="-7476"/>
                  <a:pt x="2088033" y="0"/>
                </a:cubicBezTo>
                <a:cubicBezTo>
                  <a:pt x="2200727" y="-1425"/>
                  <a:pt x="2277283" y="77982"/>
                  <a:pt x="2281286" y="193253"/>
                </a:cubicBezTo>
                <a:cubicBezTo>
                  <a:pt x="2271670" y="299828"/>
                  <a:pt x="2261405" y="417866"/>
                  <a:pt x="2281286" y="595208"/>
                </a:cubicBezTo>
                <a:cubicBezTo>
                  <a:pt x="2301167" y="772551"/>
                  <a:pt x="2267497" y="782220"/>
                  <a:pt x="2281286" y="966243"/>
                </a:cubicBezTo>
                <a:cubicBezTo>
                  <a:pt x="2285919" y="1054612"/>
                  <a:pt x="2182694" y="1148855"/>
                  <a:pt x="2088033" y="1159496"/>
                </a:cubicBezTo>
                <a:cubicBezTo>
                  <a:pt x="1862559" y="1162061"/>
                  <a:pt x="1740373" y="1160721"/>
                  <a:pt x="1437492" y="1159496"/>
                </a:cubicBezTo>
                <a:cubicBezTo>
                  <a:pt x="1134611" y="1158271"/>
                  <a:pt x="1036540" y="1143155"/>
                  <a:pt x="843794" y="1159496"/>
                </a:cubicBezTo>
                <a:cubicBezTo>
                  <a:pt x="651048" y="1175837"/>
                  <a:pt x="487837" y="1181508"/>
                  <a:pt x="193253" y="1159496"/>
                </a:cubicBezTo>
                <a:cubicBezTo>
                  <a:pt x="109847" y="1166508"/>
                  <a:pt x="6369" y="1066095"/>
                  <a:pt x="0" y="966243"/>
                </a:cubicBezTo>
                <a:cubicBezTo>
                  <a:pt x="12839" y="809162"/>
                  <a:pt x="-5257" y="706608"/>
                  <a:pt x="0" y="564288"/>
                </a:cubicBezTo>
                <a:cubicBezTo>
                  <a:pt x="5257" y="421969"/>
                  <a:pt x="-8270" y="299963"/>
                  <a:pt x="0" y="193253"/>
                </a:cubicBezTo>
                <a:close/>
              </a:path>
            </a:pathLst>
          </a:custGeom>
          <a:solidFill>
            <a:srgbClr val="F0E4CA"/>
          </a:solidFill>
          <a:ln w="19050">
            <a:solidFill>
              <a:srgbClr val="3B170D"/>
            </a:solidFill>
            <a:extLst>
              <a:ext uri="{C807C97D-BFC1-408E-A445-0C87EB9F89A2}">
                <ask:lineSketchStyleProps xmlns:ask="http://schemas.microsoft.com/office/drawing/2018/sketchyshapes" sd="183958973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>
                <a:solidFill>
                  <a:srgbClr val="3B170D"/>
                </a:solidFill>
              </a:rPr>
              <a:t>בואי נ</a:t>
            </a:r>
            <a:r>
              <a:rPr lang="he-IL" sz="2200" b="1" dirty="0">
                <a:solidFill>
                  <a:srgbClr val="FF0000"/>
                </a:solidFill>
              </a:rPr>
              <a:t>דבר</a:t>
            </a:r>
            <a:r>
              <a:rPr lang="he-IL" sz="2200" dirty="0">
                <a:solidFill>
                  <a:srgbClr val="3B170D"/>
                </a:solidFill>
              </a:rPr>
              <a:t> בשקט בימים הקרובים.</a:t>
            </a:r>
          </a:p>
        </p:txBody>
      </p: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82515EB5-41AF-4F26-B0AC-B4001982056A}"/>
              </a:ext>
            </a:extLst>
          </p:cNvPr>
          <p:cNvGrpSpPr/>
          <p:nvPr/>
        </p:nvGrpSpPr>
        <p:grpSpPr>
          <a:xfrm>
            <a:off x="8955205" y="2083643"/>
            <a:ext cx="2421712" cy="1215738"/>
            <a:chOff x="8955205" y="2083643"/>
            <a:chExt cx="2421712" cy="1215738"/>
          </a:xfrm>
        </p:grpSpPr>
        <p:sp>
          <p:nvSpPr>
            <p:cNvPr id="23" name="מלבן: פינות מעוגלות 22">
              <a:extLst>
                <a:ext uri="{FF2B5EF4-FFF2-40B4-BE49-F238E27FC236}">
                  <a16:creationId xmlns:a16="http://schemas.microsoft.com/office/drawing/2014/main" id="{0458A35B-5E9C-49F9-B11D-7862948B3F6C}"/>
                </a:ext>
              </a:extLst>
            </p:cNvPr>
            <p:cNvSpPr/>
            <p:nvPr/>
          </p:nvSpPr>
          <p:spPr>
            <a:xfrm>
              <a:off x="8955205" y="2139885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בואי נדבר בשקט בימים הקרובים.</a:t>
              </a:r>
            </a:p>
          </p:txBody>
        </p:sp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1C6C09E7-EB65-4870-9A7C-D7E3790B9A34}"/>
                </a:ext>
              </a:extLst>
            </p:cNvPr>
            <p:cNvSpPr/>
            <p:nvPr/>
          </p:nvSpPr>
          <p:spPr>
            <a:xfrm>
              <a:off x="10980991" y="2083643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14792BF3-965B-4BDB-887B-98438B52E343}"/>
              </a:ext>
            </a:extLst>
          </p:cNvPr>
          <p:cNvGrpSpPr/>
          <p:nvPr/>
        </p:nvGrpSpPr>
        <p:grpSpPr>
          <a:xfrm>
            <a:off x="6313605" y="2083643"/>
            <a:ext cx="2453263" cy="1187457"/>
            <a:chOff x="6313605" y="2083643"/>
            <a:chExt cx="2453263" cy="1187457"/>
          </a:xfrm>
        </p:grpSpPr>
        <p:sp>
          <p:nvSpPr>
            <p:cNvPr id="14" name="מלבן: פינות מעוגלות 13">
              <a:extLst>
                <a:ext uri="{FF2B5EF4-FFF2-40B4-BE49-F238E27FC236}">
                  <a16:creationId xmlns:a16="http://schemas.microsoft.com/office/drawing/2014/main" id="{1DB0F2E5-C3DA-4E93-8D2D-6BC3EED0F2BB}"/>
                </a:ext>
              </a:extLst>
            </p:cNvPr>
            <p:cNvSpPr/>
            <p:nvPr/>
          </p:nvSpPr>
          <p:spPr>
            <a:xfrm>
              <a:off x="6313605" y="2111604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בצער וביגון הם נפרדו מהחולים שנפטרו.</a:t>
              </a:r>
            </a:p>
          </p:txBody>
        </p: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8B665417-3C93-48E0-821C-68CBC522A1B5}"/>
                </a:ext>
              </a:extLst>
            </p:cNvPr>
            <p:cNvSpPr/>
            <p:nvPr/>
          </p:nvSpPr>
          <p:spPr>
            <a:xfrm>
              <a:off x="8370942" y="2083643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F061400F-87A4-4BF3-BC2C-895EE36F6626}"/>
              </a:ext>
            </a:extLst>
          </p:cNvPr>
          <p:cNvGrpSpPr/>
          <p:nvPr/>
        </p:nvGrpSpPr>
        <p:grpSpPr>
          <a:xfrm>
            <a:off x="3672005" y="2083643"/>
            <a:ext cx="2484814" cy="1187457"/>
            <a:chOff x="3672005" y="2083643"/>
            <a:chExt cx="2484814" cy="1187457"/>
          </a:xfrm>
        </p:grpSpPr>
        <p:sp>
          <p:nvSpPr>
            <p:cNvPr id="15" name="מלבן: פינות מעוגלות 14">
              <a:extLst>
                <a:ext uri="{FF2B5EF4-FFF2-40B4-BE49-F238E27FC236}">
                  <a16:creationId xmlns:a16="http://schemas.microsoft.com/office/drawing/2014/main" id="{EC50DA35-F13C-4B5D-9475-F0EBBBC13F49}"/>
                </a:ext>
              </a:extLst>
            </p:cNvPr>
            <p:cNvSpPr/>
            <p:nvPr/>
          </p:nvSpPr>
          <p:spPr>
            <a:xfrm>
              <a:off x="3672005" y="2111604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שירותי דואר בהר החרמון? סגרו אותם לפני שנים.</a:t>
              </a:r>
            </a:p>
          </p:txBody>
        </p:sp>
        <p:sp>
          <p:nvSpPr>
            <p:cNvPr id="29" name="אליפסה 28">
              <a:extLst>
                <a:ext uri="{FF2B5EF4-FFF2-40B4-BE49-F238E27FC236}">
                  <a16:creationId xmlns:a16="http://schemas.microsoft.com/office/drawing/2014/main" id="{A2D7F736-167D-45D6-B68E-B0A76AF005C4}"/>
                </a:ext>
              </a:extLst>
            </p:cNvPr>
            <p:cNvSpPr/>
            <p:nvPr/>
          </p:nvSpPr>
          <p:spPr>
            <a:xfrm>
              <a:off x="5760893" y="2083643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16013BDB-8624-460A-A29B-0B8AAF2B62CD}"/>
              </a:ext>
            </a:extLst>
          </p:cNvPr>
          <p:cNvGrpSpPr/>
          <p:nvPr/>
        </p:nvGrpSpPr>
        <p:grpSpPr>
          <a:xfrm>
            <a:off x="1030405" y="2083643"/>
            <a:ext cx="2516365" cy="1215738"/>
            <a:chOff x="1030405" y="2083643"/>
            <a:chExt cx="2516365" cy="1215738"/>
          </a:xfrm>
        </p:grpSpPr>
        <p:sp>
          <p:nvSpPr>
            <p:cNvPr id="16" name="מלבן: פינות מעוגלות 15">
              <a:extLst>
                <a:ext uri="{FF2B5EF4-FFF2-40B4-BE49-F238E27FC236}">
                  <a16:creationId xmlns:a16="http://schemas.microsoft.com/office/drawing/2014/main" id="{0D108526-180D-4286-B0B5-0D4DDBB73656}"/>
                </a:ext>
              </a:extLst>
            </p:cNvPr>
            <p:cNvSpPr/>
            <p:nvPr/>
          </p:nvSpPr>
          <p:spPr>
            <a:xfrm>
              <a:off x="1030405" y="2139885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"כדאי לך לקחת את זה </a:t>
              </a:r>
              <a:r>
                <a:rPr lang="he-IL" sz="2200" dirty="0" err="1">
                  <a:solidFill>
                    <a:srgbClr val="3B170D"/>
                  </a:solidFill>
                </a:rPr>
                <a:t>בורוד</a:t>
              </a:r>
              <a:r>
                <a:rPr lang="he-IL" sz="2200" dirty="0">
                  <a:solidFill>
                    <a:srgbClr val="3B170D"/>
                  </a:solidFill>
                </a:rPr>
                <a:t>, מיכל" אמרה המוכרת.</a:t>
              </a:r>
            </a:p>
          </p:txBody>
        </p: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3A3017A4-CAE3-47E5-AE41-294F676DBC28}"/>
                </a:ext>
              </a:extLst>
            </p:cNvPr>
            <p:cNvSpPr/>
            <p:nvPr/>
          </p:nvSpPr>
          <p:spPr>
            <a:xfrm>
              <a:off x="3150844" y="2083643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42E27427-77C6-4FF8-8877-F9C2FA222FEC}"/>
              </a:ext>
            </a:extLst>
          </p:cNvPr>
          <p:cNvGrpSpPr/>
          <p:nvPr/>
        </p:nvGrpSpPr>
        <p:grpSpPr>
          <a:xfrm>
            <a:off x="8955205" y="3429000"/>
            <a:ext cx="2411050" cy="1289116"/>
            <a:chOff x="8955205" y="3429000"/>
            <a:chExt cx="2411050" cy="1289116"/>
          </a:xfrm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358A98E3-979D-4423-B20E-16987B55B89E}"/>
                </a:ext>
              </a:extLst>
            </p:cNvPr>
            <p:cNvSpPr/>
            <p:nvPr/>
          </p:nvSpPr>
          <p:spPr>
            <a:xfrm>
              <a:off x="8955205" y="3558620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הלכתי לים </a:t>
              </a:r>
              <a:br>
                <a:rPr lang="en-US" sz="2200" dirty="0">
                  <a:solidFill>
                    <a:srgbClr val="3B170D"/>
                  </a:solidFill>
                </a:rPr>
              </a:br>
              <a:r>
                <a:rPr lang="he-IL" sz="2200" dirty="0">
                  <a:solidFill>
                    <a:srgbClr val="3B170D"/>
                  </a:solidFill>
                </a:rPr>
                <a:t>כי נימאס לי להיות כל היום בבית.</a:t>
              </a:r>
            </a:p>
          </p:txBody>
        </p:sp>
        <p:sp>
          <p:nvSpPr>
            <p:cNvPr id="31" name="אליפסה 30">
              <a:extLst>
                <a:ext uri="{FF2B5EF4-FFF2-40B4-BE49-F238E27FC236}">
                  <a16:creationId xmlns:a16="http://schemas.microsoft.com/office/drawing/2014/main" id="{2F8CCDA1-F4D6-43E2-BEF0-09C51DDAD3C5}"/>
                </a:ext>
              </a:extLst>
            </p:cNvPr>
            <p:cNvSpPr/>
            <p:nvPr/>
          </p:nvSpPr>
          <p:spPr>
            <a:xfrm>
              <a:off x="10970329" y="3429000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9CE5BC93-D30C-42AB-87B9-4975B6643A17}"/>
              </a:ext>
            </a:extLst>
          </p:cNvPr>
          <p:cNvGrpSpPr/>
          <p:nvPr/>
        </p:nvGrpSpPr>
        <p:grpSpPr>
          <a:xfrm>
            <a:off x="6313605" y="3429000"/>
            <a:ext cx="2442601" cy="1260835"/>
            <a:chOff x="6313605" y="3429000"/>
            <a:chExt cx="2442601" cy="1260835"/>
          </a:xfrm>
        </p:grpSpPr>
        <p:sp>
          <p:nvSpPr>
            <p:cNvPr id="18" name="מלבן: פינות מעוגלות 17">
              <a:extLst>
                <a:ext uri="{FF2B5EF4-FFF2-40B4-BE49-F238E27FC236}">
                  <a16:creationId xmlns:a16="http://schemas.microsoft.com/office/drawing/2014/main" id="{66D108CF-9846-4A78-9A6F-61FC9B90F9F1}"/>
                </a:ext>
              </a:extLst>
            </p:cNvPr>
            <p:cNvSpPr/>
            <p:nvPr/>
          </p:nvSpPr>
          <p:spPr>
            <a:xfrm>
              <a:off x="6313605" y="3530339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איך אפשר </a:t>
              </a:r>
              <a:br>
                <a:rPr lang="en-US" sz="2200" dirty="0">
                  <a:solidFill>
                    <a:srgbClr val="3B170D"/>
                  </a:solidFill>
                </a:rPr>
              </a:br>
              <a:r>
                <a:rPr lang="he-IL" sz="2200" dirty="0">
                  <a:solidFill>
                    <a:srgbClr val="3B170D"/>
                  </a:solidFill>
                </a:rPr>
                <a:t>לחלץ פרד עצבני שנפל לוואדי?</a:t>
              </a:r>
            </a:p>
          </p:txBody>
        </p:sp>
        <p:sp>
          <p:nvSpPr>
            <p:cNvPr id="32" name="אליפסה 31">
              <a:extLst>
                <a:ext uri="{FF2B5EF4-FFF2-40B4-BE49-F238E27FC236}">
                  <a16:creationId xmlns:a16="http://schemas.microsoft.com/office/drawing/2014/main" id="{0AFACDFC-C18B-4210-9388-8B679743814A}"/>
                </a:ext>
              </a:extLst>
            </p:cNvPr>
            <p:cNvSpPr/>
            <p:nvPr/>
          </p:nvSpPr>
          <p:spPr>
            <a:xfrm>
              <a:off x="8360280" y="3429000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D3BBF74E-0C38-46B9-81D0-E1421049D5EB}"/>
              </a:ext>
            </a:extLst>
          </p:cNvPr>
          <p:cNvGrpSpPr/>
          <p:nvPr/>
        </p:nvGrpSpPr>
        <p:grpSpPr>
          <a:xfrm>
            <a:off x="3672005" y="3429000"/>
            <a:ext cx="2474152" cy="1260835"/>
            <a:chOff x="3672005" y="3429000"/>
            <a:chExt cx="2474152" cy="1260835"/>
          </a:xfrm>
        </p:grpSpPr>
        <p:sp>
          <p:nvSpPr>
            <p:cNvPr id="19" name="מלבן: פינות מעוגלות 18">
              <a:extLst>
                <a:ext uri="{FF2B5EF4-FFF2-40B4-BE49-F238E27FC236}">
                  <a16:creationId xmlns:a16="http://schemas.microsoft.com/office/drawing/2014/main" id="{451B09DC-9016-4829-B8B2-21E466B295AB}"/>
                </a:ext>
              </a:extLst>
            </p:cNvPr>
            <p:cNvSpPr/>
            <p:nvPr/>
          </p:nvSpPr>
          <p:spPr>
            <a:xfrm>
              <a:off x="3672005" y="3530339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הכלב רדף אחרי החתול אך לא הצליח לתפוס אותו.</a:t>
              </a:r>
            </a:p>
          </p:txBody>
        </p:sp>
        <p:sp>
          <p:nvSpPr>
            <p:cNvPr id="33" name="אליפסה 32">
              <a:extLst>
                <a:ext uri="{FF2B5EF4-FFF2-40B4-BE49-F238E27FC236}">
                  <a16:creationId xmlns:a16="http://schemas.microsoft.com/office/drawing/2014/main" id="{718BB1F3-E765-42F2-8DA1-CF56DBE851C3}"/>
                </a:ext>
              </a:extLst>
            </p:cNvPr>
            <p:cNvSpPr/>
            <p:nvPr/>
          </p:nvSpPr>
          <p:spPr>
            <a:xfrm>
              <a:off x="5750231" y="3429000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14614E43-6079-4AB3-80B7-A302D4B9BF40}"/>
              </a:ext>
            </a:extLst>
          </p:cNvPr>
          <p:cNvGrpSpPr/>
          <p:nvPr/>
        </p:nvGrpSpPr>
        <p:grpSpPr>
          <a:xfrm>
            <a:off x="1030405" y="3429000"/>
            <a:ext cx="2505703" cy="1289116"/>
            <a:chOff x="1030405" y="3429000"/>
            <a:chExt cx="2505703" cy="1289116"/>
          </a:xfrm>
        </p:grpSpPr>
        <p:sp>
          <p:nvSpPr>
            <p:cNvPr id="20" name="מלבן: פינות מעוגלות 19">
              <a:extLst>
                <a:ext uri="{FF2B5EF4-FFF2-40B4-BE49-F238E27FC236}">
                  <a16:creationId xmlns:a16="http://schemas.microsoft.com/office/drawing/2014/main" id="{ADF05BD3-07E5-42B5-BBCF-0FE37CCADB3C}"/>
                </a:ext>
              </a:extLst>
            </p:cNvPr>
            <p:cNvSpPr/>
            <p:nvPr/>
          </p:nvSpPr>
          <p:spPr>
            <a:xfrm>
              <a:off x="1030405" y="3558620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מה יש לי לחפש ביריחו, שכחתי שם משהו?</a:t>
              </a:r>
            </a:p>
          </p:txBody>
        </p: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C0D3E128-E172-444A-A971-5111B1BD0CBE}"/>
                </a:ext>
              </a:extLst>
            </p:cNvPr>
            <p:cNvSpPr/>
            <p:nvPr/>
          </p:nvSpPr>
          <p:spPr>
            <a:xfrm>
              <a:off x="3140182" y="3429000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H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253B7F46-7933-4FCF-BB02-3AE76B86DD58}"/>
              </a:ext>
            </a:extLst>
          </p:cNvPr>
          <p:cNvGrpSpPr/>
          <p:nvPr/>
        </p:nvGrpSpPr>
        <p:grpSpPr>
          <a:xfrm>
            <a:off x="6313605" y="4791174"/>
            <a:ext cx="2442601" cy="1317396"/>
            <a:chOff x="6313605" y="4791174"/>
            <a:chExt cx="2442601" cy="1317396"/>
          </a:xfrm>
        </p:grpSpPr>
        <p:sp>
          <p:nvSpPr>
            <p:cNvPr id="21" name="מלבן: פינות מעוגלות 20">
              <a:extLst>
                <a:ext uri="{FF2B5EF4-FFF2-40B4-BE49-F238E27FC236}">
                  <a16:creationId xmlns:a16="http://schemas.microsoft.com/office/drawing/2014/main" id="{25AEB17C-6F68-4B51-9B30-55385A38C39A}"/>
                </a:ext>
              </a:extLst>
            </p:cNvPr>
            <p:cNvSpPr/>
            <p:nvPr/>
          </p:nvSpPr>
          <p:spPr>
            <a:xfrm>
              <a:off x="6313605" y="4949074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"ראיתי את דני, אהובך, ורותי השכנה מתנשקים.</a:t>
              </a:r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8D3ADB64-5F84-4FA7-ADE0-4377AAC3C3AD}"/>
                </a:ext>
              </a:extLst>
            </p:cNvPr>
            <p:cNvSpPr/>
            <p:nvPr/>
          </p:nvSpPr>
          <p:spPr>
            <a:xfrm>
              <a:off x="8360280" y="4791174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קבוצה 45">
            <a:extLst>
              <a:ext uri="{FF2B5EF4-FFF2-40B4-BE49-F238E27FC236}">
                <a16:creationId xmlns:a16="http://schemas.microsoft.com/office/drawing/2014/main" id="{C38B8F37-690B-4330-8FFA-8557D1F3B5A6}"/>
              </a:ext>
            </a:extLst>
          </p:cNvPr>
          <p:cNvGrpSpPr/>
          <p:nvPr/>
        </p:nvGrpSpPr>
        <p:grpSpPr>
          <a:xfrm>
            <a:off x="3672005" y="4791174"/>
            <a:ext cx="2474152" cy="1317396"/>
            <a:chOff x="3672005" y="4791174"/>
            <a:chExt cx="2474152" cy="1317396"/>
          </a:xfrm>
        </p:grpSpPr>
        <p:sp>
          <p:nvSpPr>
            <p:cNvPr id="22" name="מלבן: פינות מעוגלות 21">
              <a:extLst>
                <a:ext uri="{FF2B5EF4-FFF2-40B4-BE49-F238E27FC236}">
                  <a16:creationId xmlns:a16="http://schemas.microsoft.com/office/drawing/2014/main" id="{E7AD69F6-41F3-429C-8A03-18062C56EA7C}"/>
                </a:ext>
              </a:extLst>
            </p:cNvPr>
            <p:cNvSpPr/>
            <p:nvPr/>
          </p:nvSpPr>
          <p:spPr>
            <a:xfrm>
              <a:off x="3672005" y="4949074"/>
              <a:ext cx="2281286" cy="1159496"/>
            </a:xfrm>
            <a:custGeom>
              <a:avLst/>
              <a:gdLst>
                <a:gd name="connsiteX0" fmla="*/ 0 w 2281286"/>
                <a:gd name="connsiteY0" fmla="*/ 193253 h 1159496"/>
                <a:gd name="connsiteX1" fmla="*/ 193253 w 2281286"/>
                <a:gd name="connsiteY1" fmla="*/ 0 h 1159496"/>
                <a:gd name="connsiteX2" fmla="*/ 805899 w 2281286"/>
                <a:gd name="connsiteY2" fmla="*/ 0 h 1159496"/>
                <a:gd name="connsiteX3" fmla="*/ 1399596 w 2281286"/>
                <a:gd name="connsiteY3" fmla="*/ 0 h 1159496"/>
                <a:gd name="connsiteX4" fmla="*/ 2088033 w 2281286"/>
                <a:gd name="connsiteY4" fmla="*/ 0 h 1159496"/>
                <a:gd name="connsiteX5" fmla="*/ 2281286 w 2281286"/>
                <a:gd name="connsiteY5" fmla="*/ 193253 h 1159496"/>
                <a:gd name="connsiteX6" fmla="*/ 2281286 w 2281286"/>
                <a:gd name="connsiteY6" fmla="*/ 595208 h 1159496"/>
                <a:gd name="connsiteX7" fmla="*/ 2281286 w 2281286"/>
                <a:gd name="connsiteY7" fmla="*/ 966243 h 1159496"/>
                <a:gd name="connsiteX8" fmla="*/ 2088033 w 2281286"/>
                <a:gd name="connsiteY8" fmla="*/ 1159496 h 1159496"/>
                <a:gd name="connsiteX9" fmla="*/ 1418544 w 2281286"/>
                <a:gd name="connsiteY9" fmla="*/ 1159496 h 1159496"/>
                <a:gd name="connsiteX10" fmla="*/ 843794 w 2281286"/>
                <a:gd name="connsiteY10" fmla="*/ 1159496 h 1159496"/>
                <a:gd name="connsiteX11" fmla="*/ 193253 w 2281286"/>
                <a:gd name="connsiteY11" fmla="*/ 1159496 h 1159496"/>
                <a:gd name="connsiteX12" fmla="*/ 0 w 2281286"/>
                <a:gd name="connsiteY12" fmla="*/ 966243 h 1159496"/>
                <a:gd name="connsiteX13" fmla="*/ 0 w 2281286"/>
                <a:gd name="connsiteY13" fmla="*/ 602938 h 1159496"/>
                <a:gd name="connsiteX14" fmla="*/ 0 w 2281286"/>
                <a:gd name="connsiteY14" fmla="*/ 193253 h 11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1286" h="1159496" fill="none" extrusionOk="0">
                  <a:moveTo>
                    <a:pt x="0" y="193253"/>
                  </a:moveTo>
                  <a:cubicBezTo>
                    <a:pt x="11866" y="74611"/>
                    <a:pt x="93083" y="17787"/>
                    <a:pt x="193253" y="0"/>
                  </a:cubicBezTo>
                  <a:cubicBezTo>
                    <a:pt x="341217" y="-23018"/>
                    <a:pt x="557026" y="14137"/>
                    <a:pt x="805899" y="0"/>
                  </a:cubicBezTo>
                  <a:cubicBezTo>
                    <a:pt x="1054772" y="-14137"/>
                    <a:pt x="1160044" y="17855"/>
                    <a:pt x="1399596" y="0"/>
                  </a:cubicBezTo>
                  <a:cubicBezTo>
                    <a:pt x="1639148" y="-17855"/>
                    <a:pt x="1872651" y="-5071"/>
                    <a:pt x="2088033" y="0"/>
                  </a:cubicBezTo>
                  <a:cubicBezTo>
                    <a:pt x="2191082" y="9770"/>
                    <a:pt x="2264828" y="95213"/>
                    <a:pt x="2281286" y="193253"/>
                  </a:cubicBezTo>
                  <a:cubicBezTo>
                    <a:pt x="2281008" y="376887"/>
                    <a:pt x="2300494" y="481199"/>
                    <a:pt x="2281286" y="595208"/>
                  </a:cubicBezTo>
                  <a:cubicBezTo>
                    <a:pt x="2262078" y="709217"/>
                    <a:pt x="2263104" y="848703"/>
                    <a:pt x="2281286" y="966243"/>
                  </a:cubicBezTo>
                  <a:cubicBezTo>
                    <a:pt x="2278169" y="1067681"/>
                    <a:pt x="2195701" y="1156516"/>
                    <a:pt x="2088033" y="1159496"/>
                  </a:cubicBezTo>
                  <a:cubicBezTo>
                    <a:pt x="1775766" y="1144419"/>
                    <a:pt x="1708726" y="1144949"/>
                    <a:pt x="1418544" y="1159496"/>
                  </a:cubicBezTo>
                  <a:cubicBezTo>
                    <a:pt x="1128362" y="1174043"/>
                    <a:pt x="1070701" y="1184645"/>
                    <a:pt x="843794" y="1159496"/>
                  </a:cubicBezTo>
                  <a:cubicBezTo>
                    <a:pt x="616887" y="1134348"/>
                    <a:pt x="496397" y="1190950"/>
                    <a:pt x="193253" y="1159496"/>
                  </a:cubicBezTo>
                  <a:cubicBezTo>
                    <a:pt x="82380" y="1172721"/>
                    <a:pt x="-14561" y="1086092"/>
                    <a:pt x="0" y="966243"/>
                  </a:cubicBezTo>
                  <a:cubicBezTo>
                    <a:pt x="8616" y="884032"/>
                    <a:pt x="-10624" y="775382"/>
                    <a:pt x="0" y="602938"/>
                  </a:cubicBezTo>
                  <a:cubicBezTo>
                    <a:pt x="10624" y="430494"/>
                    <a:pt x="15973" y="397262"/>
                    <a:pt x="0" y="193253"/>
                  </a:cubicBezTo>
                  <a:close/>
                </a:path>
                <a:path w="2281286" h="1159496" stroke="0" extrusionOk="0">
                  <a:moveTo>
                    <a:pt x="0" y="193253"/>
                  </a:moveTo>
                  <a:cubicBezTo>
                    <a:pt x="9931" y="86213"/>
                    <a:pt x="82416" y="-5327"/>
                    <a:pt x="193253" y="0"/>
                  </a:cubicBezTo>
                  <a:cubicBezTo>
                    <a:pt x="462008" y="-9657"/>
                    <a:pt x="535890" y="2595"/>
                    <a:pt x="862742" y="0"/>
                  </a:cubicBezTo>
                  <a:cubicBezTo>
                    <a:pt x="1189594" y="-2595"/>
                    <a:pt x="1349234" y="7342"/>
                    <a:pt x="1494335" y="0"/>
                  </a:cubicBezTo>
                  <a:cubicBezTo>
                    <a:pt x="1639436" y="-7342"/>
                    <a:pt x="1939290" y="-7476"/>
                    <a:pt x="2088033" y="0"/>
                  </a:cubicBezTo>
                  <a:cubicBezTo>
                    <a:pt x="2200727" y="-1425"/>
                    <a:pt x="2277283" y="77982"/>
                    <a:pt x="2281286" y="193253"/>
                  </a:cubicBezTo>
                  <a:cubicBezTo>
                    <a:pt x="2271670" y="299828"/>
                    <a:pt x="2261405" y="417866"/>
                    <a:pt x="2281286" y="595208"/>
                  </a:cubicBezTo>
                  <a:cubicBezTo>
                    <a:pt x="2301167" y="772551"/>
                    <a:pt x="2267497" y="782220"/>
                    <a:pt x="2281286" y="966243"/>
                  </a:cubicBezTo>
                  <a:cubicBezTo>
                    <a:pt x="2285919" y="1054612"/>
                    <a:pt x="2182694" y="1148855"/>
                    <a:pt x="2088033" y="1159496"/>
                  </a:cubicBezTo>
                  <a:cubicBezTo>
                    <a:pt x="1862559" y="1162061"/>
                    <a:pt x="1740373" y="1160721"/>
                    <a:pt x="1437492" y="1159496"/>
                  </a:cubicBezTo>
                  <a:cubicBezTo>
                    <a:pt x="1134611" y="1158271"/>
                    <a:pt x="1036540" y="1143155"/>
                    <a:pt x="843794" y="1159496"/>
                  </a:cubicBezTo>
                  <a:cubicBezTo>
                    <a:pt x="651048" y="1175837"/>
                    <a:pt x="487837" y="1181508"/>
                    <a:pt x="193253" y="1159496"/>
                  </a:cubicBezTo>
                  <a:cubicBezTo>
                    <a:pt x="109847" y="1166508"/>
                    <a:pt x="6369" y="1066095"/>
                    <a:pt x="0" y="966243"/>
                  </a:cubicBezTo>
                  <a:cubicBezTo>
                    <a:pt x="12839" y="809162"/>
                    <a:pt x="-5257" y="706608"/>
                    <a:pt x="0" y="564288"/>
                  </a:cubicBezTo>
                  <a:cubicBezTo>
                    <a:pt x="5257" y="421969"/>
                    <a:pt x="-8270" y="299963"/>
                    <a:pt x="0" y="193253"/>
                  </a:cubicBezTo>
                  <a:close/>
                </a:path>
              </a:pathLst>
            </a:custGeom>
            <a:solidFill>
              <a:srgbClr val="F0E4CA"/>
            </a:solidFill>
            <a:ln w="19050">
              <a:solidFill>
                <a:srgbClr val="3B170D"/>
              </a:solidFill>
              <a:extLst>
                <a:ext uri="{C807C97D-BFC1-408E-A445-0C87EB9F89A2}">
                  <ask:lineSketchStyleProps xmlns:ask="http://schemas.microsoft.com/office/drawing/2018/sketchyshapes" sd="183958973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200" dirty="0">
                  <a:solidFill>
                    <a:srgbClr val="3B170D"/>
                  </a:solidFill>
                </a:rPr>
                <a:t>יצא לכם להכיר בחור שחי נטול דאגות כלל?</a:t>
              </a:r>
            </a:p>
          </p:txBody>
        </p:sp>
        <p:sp>
          <p:nvSpPr>
            <p:cNvPr id="36" name="אליפסה 35">
              <a:extLst>
                <a:ext uri="{FF2B5EF4-FFF2-40B4-BE49-F238E27FC236}">
                  <a16:creationId xmlns:a16="http://schemas.microsoft.com/office/drawing/2014/main" id="{96FD5E3E-CD73-425D-B2F1-294AC4D94622}"/>
                </a:ext>
              </a:extLst>
            </p:cNvPr>
            <p:cNvSpPr/>
            <p:nvPr/>
          </p:nvSpPr>
          <p:spPr>
            <a:xfrm>
              <a:off x="5750231" y="4791174"/>
              <a:ext cx="395926" cy="424206"/>
            </a:xfrm>
            <a:prstGeom prst="ellipse">
              <a:avLst/>
            </a:prstGeom>
            <a:solidFill>
              <a:srgbClr val="749E7D"/>
            </a:solidFill>
            <a:ln>
              <a:solidFill>
                <a:srgbClr val="3B17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J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5A8E50C4-AC36-49A7-BF25-4EBEAF311F78}"/>
              </a:ext>
            </a:extLst>
          </p:cNvPr>
          <p:cNvSpPr txBox="1"/>
          <p:nvPr/>
        </p:nvSpPr>
        <p:spPr>
          <a:xfrm>
            <a:off x="3195448" y="6257043"/>
            <a:ext cx="61651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בהשראת עמרם גוטליב</a:t>
            </a:r>
          </a:p>
        </p:txBody>
      </p:sp>
      <p:sp>
        <p:nvSpPr>
          <p:cNvPr id="48" name="חץ: שמאלה 47">
            <a:hlinkClick r:id="rId5" action="ppaction://hlinksldjump"/>
            <a:extLst>
              <a:ext uri="{FF2B5EF4-FFF2-40B4-BE49-F238E27FC236}">
                <a16:creationId xmlns:a16="http://schemas.microsoft.com/office/drawing/2014/main" id="{FB55BE03-E8F7-4DB8-B658-39262E651F08}"/>
              </a:ext>
            </a:extLst>
          </p:cNvPr>
          <p:cNvSpPr/>
          <p:nvPr/>
        </p:nvSpPr>
        <p:spPr>
          <a:xfrm>
            <a:off x="458267" y="343246"/>
            <a:ext cx="2110217" cy="673786"/>
          </a:xfrm>
          <a:prstGeom prst="leftArrow">
            <a:avLst/>
          </a:prstGeom>
          <a:solidFill>
            <a:srgbClr val="749E7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לשקופית הבאה</a:t>
            </a:r>
          </a:p>
        </p:txBody>
      </p:sp>
    </p:spTree>
    <p:extLst>
      <p:ext uri="{BB962C8B-B14F-4D97-AF65-F5344CB8AC3E}">
        <p14:creationId xmlns:p14="http://schemas.microsoft.com/office/powerpoint/2010/main" val="3645495035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446941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שתיית הכוס הרביעית</a:t>
            </a: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7FC93A62-B2C0-463E-A8F5-F65816E3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1791" y="2729412"/>
            <a:ext cx="5868418" cy="4128588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6E3E80D2-3C8D-45B3-A58B-107D0B821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9424" y="0"/>
            <a:ext cx="2266293" cy="6858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E163082-8AB0-491C-AEC3-B914F72FEA6F}"/>
              </a:ext>
            </a:extLst>
          </p:cNvPr>
          <p:cNvSpPr txBox="1"/>
          <p:nvPr/>
        </p:nvSpPr>
        <p:spPr>
          <a:xfrm>
            <a:off x="3524436" y="4021585"/>
            <a:ext cx="90552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>
                <a:ln>
                  <a:solidFill>
                    <a:srgbClr val="7B4E4A"/>
                  </a:solidFill>
                </a:ln>
                <a:solidFill>
                  <a:srgbClr val="C09A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4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1FBAD1B-3BFA-4736-8168-8C3F855E61C9}"/>
              </a:ext>
            </a:extLst>
          </p:cNvPr>
          <p:cNvSpPr txBox="1"/>
          <p:nvPr/>
        </p:nvSpPr>
        <p:spPr>
          <a:xfrm>
            <a:off x="2345183" y="1275893"/>
            <a:ext cx="750163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749E7D"/>
                </a:solidFill>
              </a:rPr>
              <a:t>ולקחתי</a:t>
            </a:r>
            <a:r>
              <a:rPr lang="he-IL" sz="2800" b="1" dirty="0">
                <a:solidFill>
                  <a:srgbClr val="3B170D"/>
                </a:solidFill>
              </a:rPr>
              <a:t> מכם את ההרגלים הקבועים </a:t>
            </a:r>
            <a:br>
              <a:rPr lang="en-US" sz="2800" b="1" dirty="0">
                <a:solidFill>
                  <a:srgbClr val="3B170D"/>
                </a:solidFill>
              </a:rPr>
            </a:br>
            <a:r>
              <a:rPr lang="he-IL" sz="2800" b="1" dirty="0">
                <a:solidFill>
                  <a:srgbClr val="3B170D"/>
                </a:solidFill>
              </a:rPr>
              <a:t>ונתתי לכם זמן והזדמנות להגשים את מה שתמיד רציתם.</a:t>
            </a:r>
            <a:endParaRPr lang="en-US" sz="2800" b="1" dirty="0">
              <a:solidFill>
                <a:srgbClr val="3B1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55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42FCDA8-D071-472E-AFD4-CC9A18716EAF}"/>
              </a:ext>
            </a:extLst>
          </p:cNvPr>
          <p:cNvSpPr/>
          <p:nvPr/>
        </p:nvSpPr>
        <p:spPr>
          <a:xfrm>
            <a:off x="2466974" y="516824"/>
            <a:ext cx="9229726" cy="582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אחד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אחד אני יודע, אחד וירוס קרונה. 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שניים,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שתיים אני יודע, שני מטר מרחק.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שלושה,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שלושה - אני יודע, שלושה ליטר </a:t>
            </a:r>
            <a:r>
              <a:rPr lang="he-IL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אלכוג'ל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ארבע,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ארבע - אני יודע, ארבע מסכות. 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חמש,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חמש - אני יודע, חמש הודעות דרמטיות. 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שישה,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שישה- אני יודע, שישיית מים מינרלים.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שבע,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שבע- שבעה ימי שבת.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שמונה,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שמונה - אני יודע, שמונה ארוחת ביום.  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תשעה,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תשעה- אני יודע, תשעה חודשים עד שימצאו חיסון.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עשרה,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עשרה- אני יודע, עשרה מקומות בהם היה חולה מספר 274.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אחד עשר -מי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אחד עשר - אני יודע, אחד עשר שקלים בכיס עד סוף החודש.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שניים עשר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שניים עשר - אני יודע,  שתיים עשרה חבילות נייר טואלט.</a:t>
            </a:r>
          </a:p>
          <a:p>
            <a:pPr algn="just">
              <a:lnSpc>
                <a:spcPct val="120000"/>
              </a:lnSpc>
            </a:pPr>
            <a:r>
              <a:rPr lang="he-I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שלושה עשר מי יודע? </a:t>
            </a:r>
            <a:r>
              <a:rPr lang="he-IL" sz="2400" dirty="0">
                <a:latin typeface="Arial" panose="020B0604020202020204" pitchFamily="34" charset="0"/>
                <a:ea typeface="Times New Roman" panose="02020603050405020304" pitchFamily="18" charset="0"/>
              </a:rPr>
              <a:t>שלושה עשר - אני יודע, שלוש עשרה שעות מול המחשב.</a:t>
            </a:r>
          </a:p>
        </p:txBody>
      </p:sp>
      <p:pic>
        <p:nvPicPr>
          <p:cNvPr id="2050" name="Picture 2" descr="Hand, Counting, Fingers, One, Two, Three, Four, Five">
            <a:extLst>
              <a:ext uri="{FF2B5EF4-FFF2-40B4-BE49-F238E27FC236}">
                <a16:creationId xmlns:a16="http://schemas.microsoft.com/office/drawing/2014/main" id="{1056B857-0978-4C17-A1EE-EB5A398B6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2" r="82099" b="20548"/>
          <a:stretch/>
        </p:blipFill>
        <p:spPr bwMode="auto">
          <a:xfrm>
            <a:off x="2897025" y="92997"/>
            <a:ext cx="1095375" cy="17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nd, Counting, Fingers, One, Two, Three, Four, Five">
            <a:extLst>
              <a:ext uri="{FF2B5EF4-FFF2-40B4-BE49-F238E27FC236}">
                <a16:creationId xmlns:a16="http://schemas.microsoft.com/office/drawing/2014/main" id="{AEDC4450-4052-4001-A0B6-1EFEFEDEE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21627" r="62174" b="21793"/>
          <a:stretch/>
        </p:blipFill>
        <p:spPr bwMode="auto">
          <a:xfrm rot="21193653">
            <a:off x="964978" y="906386"/>
            <a:ext cx="1095375" cy="17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nd, Counting, Fingers, One, Two, Three, Four, Five">
            <a:extLst>
              <a:ext uri="{FF2B5EF4-FFF2-40B4-BE49-F238E27FC236}">
                <a16:creationId xmlns:a16="http://schemas.microsoft.com/office/drawing/2014/main" id="{B0E8EC44-98E2-4F61-ADF5-14E1B7CA7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4" t="21710" r="42405" b="21710"/>
          <a:stretch/>
        </p:blipFill>
        <p:spPr bwMode="auto">
          <a:xfrm rot="1420120">
            <a:off x="2477924" y="2085600"/>
            <a:ext cx="1095375" cy="17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nd, Counting, Fingers, One, Two, Three, Four, Five">
            <a:extLst>
              <a:ext uri="{FF2B5EF4-FFF2-40B4-BE49-F238E27FC236}">
                <a16:creationId xmlns:a16="http://schemas.microsoft.com/office/drawing/2014/main" id="{0F0B562A-7376-4A2D-ADBC-7C7062B9D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5" t="18638" r="21001" b="24782"/>
          <a:stretch/>
        </p:blipFill>
        <p:spPr bwMode="auto">
          <a:xfrm rot="20638603">
            <a:off x="545592" y="2666895"/>
            <a:ext cx="1200147" cy="17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, Counting, Fingers, One, Two, Three, Four, Five">
            <a:extLst>
              <a:ext uri="{FF2B5EF4-FFF2-40B4-BE49-F238E27FC236}">
                <a16:creationId xmlns:a16="http://schemas.microsoft.com/office/drawing/2014/main" id="{D754AB92-3F40-46A9-8F29-90A066FD3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5" t="21358" r="31" b="22062"/>
          <a:stretch/>
        </p:blipFill>
        <p:spPr bwMode="auto">
          <a:xfrm rot="1012759">
            <a:off x="1639085" y="4142139"/>
            <a:ext cx="1200147" cy="17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82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FED9C1D-FF82-4CB0-9297-F43AAAA0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592" y="2220600"/>
            <a:ext cx="3558815" cy="355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0826F41-B181-4707-B109-67C9FF4AF53D}"/>
              </a:ext>
            </a:extLst>
          </p:cNvPr>
          <p:cNvSpPr txBox="1"/>
          <p:nvPr/>
        </p:nvSpPr>
        <p:spPr>
          <a:xfrm>
            <a:off x="2256407" y="343246"/>
            <a:ext cx="7679185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ברכות לחג</a:t>
            </a:r>
            <a:br>
              <a:rPr lang="en-US" sz="5400" b="1" dirty="0">
                <a:solidFill>
                  <a:srgbClr val="7B4E4A"/>
                </a:solidFill>
                <a:cs typeface="+mj-cs"/>
              </a:rPr>
            </a:br>
            <a:r>
              <a:rPr lang="he-IL" sz="2800" b="1" dirty="0">
                <a:solidFill>
                  <a:srgbClr val="7B4E4A"/>
                </a:solidFill>
              </a:rPr>
              <a:t>מוזמנים לסרוק את הקוד או להעתיק את הקישור</a:t>
            </a:r>
            <a:br>
              <a:rPr lang="en-US" sz="2800" b="1" dirty="0">
                <a:solidFill>
                  <a:srgbClr val="7B4E4A"/>
                </a:solidFill>
              </a:rPr>
            </a:br>
            <a:r>
              <a:rPr lang="he-IL" sz="2800" b="1" dirty="0">
                <a:solidFill>
                  <a:srgbClr val="7B4E4A"/>
                </a:solidFill>
              </a:rPr>
              <a:t>ולכתוב ברכה או להוסיף תמונה בקיר השיתופי.</a:t>
            </a:r>
            <a:endParaRPr lang="he-IL" sz="5400" dirty="0">
              <a:solidFill>
                <a:srgbClr val="7B4E4A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24097A96-D5C2-4A55-8DC9-F0117E56BFB4}"/>
              </a:ext>
            </a:extLst>
          </p:cNvPr>
          <p:cNvSpPr/>
          <p:nvPr/>
        </p:nvSpPr>
        <p:spPr>
          <a:xfrm>
            <a:off x="2681410" y="6034151"/>
            <a:ext cx="682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padlet.com/infosmartwood/smartwood</a:t>
            </a:r>
            <a:endParaRPr lang="he-IL" sz="3200" dirty="0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3DCC4259-1333-4EBA-BC5E-23F321D8D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201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גרפיקה 3">
            <a:extLst>
              <a:ext uri="{FF2B5EF4-FFF2-40B4-BE49-F238E27FC236}">
                <a16:creationId xmlns:a16="http://schemas.microsoft.com/office/drawing/2014/main" id="{8407F6C3-9CAC-4AC8-AA55-EDF9C1C83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878A261C-2D7F-4779-AA4B-439C87818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920293">
            <a:off x="8188724" y="1595933"/>
            <a:ext cx="1958214" cy="2230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גרפיקה 1">
            <a:extLst>
              <a:ext uri="{FF2B5EF4-FFF2-40B4-BE49-F238E27FC236}">
                <a16:creationId xmlns:a16="http://schemas.microsoft.com/office/drawing/2014/main" id="{B2111274-59A4-4A80-AE93-B35C1802C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0061" y="2780570"/>
            <a:ext cx="5868418" cy="4128588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E0BEEBB9-2AE1-4604-B35A-F6CF76C74219}"/>
              </a:ext>
            </a:extLst>
          </p:cNvPr>
          <p:cNvSpPr txBox="1"/>
          <p:nvPr/>
        </p:nvSpPr>
        <p:spPr>
          <a:xfrm rot="492594">
            <a:off x="6275549" y="3057068"/>
            <a:ext cx="5179017" cy="2369880"/>
          </a:xfrm>
          <a:custGeom>
            <a:avLst/>
            <a:gdLst>
              <a:gd name="connsiteX0" fmla="*/ 0 w 5179017"/>
              <a:gd name="connsiteY0" fmla="*/ 0 h 2369880"/>
              <a:gd name="connsiteX1" fmla="*/ 5179017 w 5179017"/>
              <a:gd name="connsiteY1" fmla="*/ 0 h 2369880"/>
              <a:gd name="connsiteX2" fmla="*/ 5179017 w 5179017"/>
              <a:gd name="connsiteY2" fmla="*/ 2369880 h 2369880"/>
              <a:gd name="connsiteX3" fmla="*/ 0 w 5179017"/>
              <a:gd name="connsiteY3" fmla="*/ 2369880 h 2369880"/>
              <a:gd name="connsiteX4" fmla="*/ 0 w 5179017"/>
              <a:gd name="connsiteY4" fmla="*/ 0 h 236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9017" h="2369880" fill="none" extrusionOk="0">
                <a:moveTo>
                  <a:pt x="0" y="0"/>
                </a:moveTo>
                <a:cubicBezTo>
                  <a:pt x="1177190" y="83171"/>
                  <a:pt x="3435070" y="-123773"/>
                  <a:pt x="5179017" y="0"/>
                </a:cubicBezTo>
                <a:cubicBezTo>
                  <a:pt x="5300546" y="1032373"/>
                  <a:pt x="5216868" y="1564109"/>
                  <a:pt x="5179017" y="2369880"/>
                </a:cubicBezTo>
                <a:cubicBezTo>
                  <a:pt x="4343784" y="2273046"/>
                  <a:pt x="529762" y="2501782"/>
                  <a:pt x="0" y="2369880"/>
                </a:cubicBezTo>
                <a:cubicBezTo>
                  <a:pt x="154791" y="1973358"/>
                  <a:pt x="-62702" y="444963"/>
                  <a:pt x="0" y="0"/>
                </a:cubicBezTo>
                <a:close/>
              </a:path>
              <a:path w="5179017" h="2369880" stroke="0" extrusionOk="0">
                <a:moveTo>
                  <a:pt x="0" y="0"/>
                </a:moveTo>
                <a:cubicBezTo>
                  <a:pt x="1282068" y="79381"/>
                  <a:pt x="2767734" y="-156250"/>
                  <a:pt x="5179017" y="0"/>
                </a:cubicBezTo>
                <a:cubicBezTo>
                  <a:pt x="5169311" y="727385"/>
                  <a:pt x="5317125" y="1379190"/>
                  <a:pt x="5179017" y="2369880"/>
                </a:cubicBezTo>
                <a:cubicBezTo>
                  <a:pt x="3323413" y="2495984"/>
                  <a:pt x="695057" y="2274257"/>
                  <a:pt x="0" y="2369880"/>
                </a:cubicBezTo>
                <a:cubicBezTo>
                  <a:pt x="-28901" y="1274723"/>
                  <a:pt x="-14537" y="100564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000257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n/>
                <a:solidFill>
                  <a:srgbClr val="7D504B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050-2468797 גלי אשכול </a:t>
            </a:r>
            <a:r>
              <a:rPr lang="he-IL" sz="3600" b="1" dirty="0">
                <a:solidFill>
                  <a:srgbClr val="7D504B"/>
                </a:solidFill>
              </a:rPr>
              <a:t> </a:t>
            </a:r>
          </a:p>
          <a:p>
            <a:pPr algn="ctr"/>
            <a:r>
              <a:rPr lang="en-US" sz="3600" b="1" dirty="0">
                <a:ln/>
                <a:solidFill>
                  <a:srgbClr val="7D504B"/>
                </a:solidFill>
                <a:latin typeface="+mj-lt"/>
                <a:ea typeface="Tahoma" panose="020B0604030504040204" pitchFamily="34" charset="0"/>
              </a:rPr>
              <a:t>info@smartwood.co.il</a:t>
            </a:r>
          </a:p>
          <a:p>
            <a:pPr algn="ctr"/>
            <a:r>
              <a:rPr lang="en-US" sz="3600" b="1" dirty="0">
                <a:ln/>
                <a:solidFill>
                  <a:srgbClr val="7D504B"/>
                </a:solidFill>
                <a:latin typeface="+mj-lt"/>
                <a:ea typeface="Tahoma" panose="020B0604030504040204" pitchFamily="34" charset="0"/>
              </a:rPr>
              <a:t>www.smartwood.co.il</a:t>
            </a:r>
          </a:p>
          <a:p>
            <a:pPr algn="ctr"/>
            <a:r>
              <a:rPr lang="en-US" sz="3600" dirty="0">
                <a:ln/>
                <a:solidFill>
                  <a:srgbClr val="7D504B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</a:t>
            </a:r>
            <a:r>
              <a:rPr lang="he-IL" sz="3600" dirty="0">
                <a:ln/>
                <a:solidFill>
                  <a:srgbClr val="7D504B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he-IL" sz="3200" b="1" dirty="0" err="1">
                <a:ln/>
                <a:solidFill>
                  <a:srgbClr val="7D504B"/>
                </a:solidFill>
                <a:latin typeface="+mj-lt"/>
                <a:ea typeface="Tahoma" panose="020B0604030504040204" pitchFamily="34" charset="0"/>
              </a:rPr>
              <a:t>סמרטווד</a:t>
            </a:r>
            <a:r>
              <a:rPr lang="he-IL" sz="3200" b="1" dirty="0">
                <a:ln/>
                <a:solidFill>
                  <a:srgbClr val="7D504B"/>
                </a:solidFill>
                <a:latin typeface="+mj-lt"/>
                <a:ea typeface="Tahoma" panose="020B0604030504040204" pitchFamily="34" charset="0"/>
              </a:rPr>
              <a:t> </a:t>
            </a:r>
            <a:r>
              <a:rPr lang="en-US" sz="3200" b="1" dirty="0">
                <a:ln/>
                <a:solidFill>
                  <a:srgbClr val="7D504B"/>
                </a:solidFill>
                <a:latin typeface="+mj-lt"/>
                <a:ea typeface="Tahoma" panose="020B0604030504040204" pitchFamily="34" charset="0"/>
              </a:rPr>
              <a:t>Smart wood</a:t>
            </a:r>
            <a:endParaRPr lang="he-IL" sz="3600" b="1" dirty="0">
              <a:ln/>
              <a:solidFill>
                <a:srgbClr val="7D504B"/>
              </a:solidFill>
              <a:latin typeface="+mj-lt"/>
              <a:ea typeface="Tahoma" panose="020B060403050404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CF79861-D186-486E-B78E-D991B4458A24}"/>
              </a:ext>
            </a:extLst>
          </p:cNvPr>
          <p:cNvSpPr txBox="1"/>
          <p:nvPr/>
        </p:nvSpPr>
        <p:spPr>
          <a:xfrm>
            <a:off x="2256407" y="446941"/>
            <a:ext cx="767918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500" b="1" dirty="0">
                <a:solidFill>
                  <a:srgbClr val="7B4E4A"/>
                </a:solidFill>
                <a:cs typeface="+mj-cs"/>
              </a:rPr>
              <a:t>חג - שמח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FBD41165-1977-4B81-A850-46BAD254B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9412" y="2922552"/>
            <a:ext cx="1122529" cy="1073432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9B9075C-86EB-47CC-9CC4-86C7D6068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583116" y="1297320"/>
            <a:ext cx="915416" cy="933922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1A4EB4C6-5C5A-4E97-8DA2-F20C261247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 flipV="1">
            <a:off x="239429" y="5062601"/>
            <a:ext cx="1246504" cy="1271703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E8C8F72-3B85-4384-A454-B28C34C3E6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104947">
            <a:off x="2921606" y="1918833"/>
            <a:ext cx="716320" cy="684990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81D6859A-9AC0-4D19-AEB6-1D711640F4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52829" y="1147764"/>
            <a:ext cx="879761" cy="957344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BB3DD197-FBE2-43E4-B78F-98104EA739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640333" y="3038640"/>
            <a:ext cx="879761" cy="957344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36D46AFB-2E0F-477A-9E6F-2C13724A88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29066" y="252173"/>
            <a:ext cx="798717" cy="876204"/>
          </a:xfrm>
          <a:prstGeom prst="rect">
            <a:avLst/>
          </a:prstGeom>
        </p:spPr>
      </p:pic>
      <p:pic>
        <p:nvPicPr>
          <p:cNvPr id="15" name="תמונה 14" descr="תמונה שמכילה גלגל, חדר&#10;&#10;התיאור נוצר באופן אוטומטי">
            <a:extLst>
              <a:ext uri="{FF2B5EF4-FFF2-40B4-BE49-F238E27FC236}">
                <a16:creationId xmlns:a16="http://schemas.microsoft.com/office/drawing/2014/main" id="{F272E767-511D-4C64-8FE9-796FBCA0F7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60" y="4947866"/>
            <a:ext cx="3595546" cy="19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433A0C8-5402-45CB-9C93-8BB698EA4119}"/>
              </a:ext>
            </a:extLst>
          </p:cNvPr>
          <p:cNvSpPr txBox="1"/>
          <p:nvPr/>
        </p:nvSpPr>
        <p:spPr>
          <a:xfrm>
            <a:off x="2256407" y="352673"/>
            <a:ext cx="941397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solidFill>
                  <a:srgbClr val="7B4E4A"/>
                </a:solidFill>
                <a:cs typeface="+mj-cs"/>
              </a:rPr>
              <a:t>10 הדברות להנחיית הרמת כוסית בזום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4CA6EB0-5E27-44CA-ACD8-47876DDB6F5E}"/>
              </a:ext>
            </a:extLst>
          </p:cNvPr>
          <p:cNvSpPr/>
          <p:nvPr/>
        </p:nvSpPr>
        <p:spPr>
          <a:xfrm>
            <a:off x="1776823" y="1354603"/>
            <a:ext cx="9016151" cy="4918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שלחו מראש לכל המשתתפים את הקישור,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כך שיהיה להם מספיק זמן להתכונן ולהוריד את התוכנה - אם עדיין לא הורידו.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עלו לפגישה 5 דקות לפני כולם כדי לבדוק שהכול עובד.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חלקו מראש את קטעי קריאת ההגדה למספר משתתפים (כדי שידעו את הסדר מראש)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שימו לב שכשהמסך שלכם פתוח ושולחים לכם הודעה אישית , כולם יכולים לראות את זה  -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כדאי להגיד בתחילת השיחה לכל המשתתפים.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שמרו על סבלנות וסובלנות  - עלולות להיות תקלות טכניות שדורשות אורך רוח.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כשכולם עלו לשיחה לחצו על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mute all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,אך אפשרו להם לפתוח עצמאית את המיקרופון.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אם מדובר בקבוצה גדולה אפשרו לאחד המשתתפים לעזור לכם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(כדי להסב את תשומת ליבכם לדברים שקורים תוך כדי הנחיה, כמו הודעות בצ'ט).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כדי לשמור על ערנות המשתתפים שאלו שאלות והתייחסו לתשובות שאתם מקבלים בצ'אט.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אם אתם שמים מוזיקה או אודיו במחשב, שימו לב שלחצתם על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share computer sound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מומלץ מאוד לשיר יחד את שירי ההגדה.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אל תשכחו לחייך, שומעים את זה דרך הקול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sym typeface="Segoe UI Emoji" panose="020B0502040204020203" pitchFamily="34" charset="0"/>
              </a:rPr>
              <a:t>😊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Video Conference, E-Learning, Business, Headset">
            <a:extLst>
              <a:ext uri="{FF2B5EF4-FFF2-40B4-BE49-F238E27FC236}">
                <a16:creationId xmlns:a16="http://schemas.microsoft.com/office/drawing/2014/main" id="{194CA0C3-2FDE-4193-8221-43335BC5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002"/>
            <a:ext cx="3400425" cy="23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777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rona, Coronavirus, Virus, Pandemic, Epidemic">
            <a:extLst>
              <a:ext uri="{FF2B5EF4-FFF2-40B4-BE49-F238E27FC236}">
                <a16:creationId xmlns:a16="http://schemas.microsoft.com/office/drawing/2014/main" id="{9AF2EA6C-28B4-4D20-8863-4795191D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0"/>
            <a:ext cx="6848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30B9740-B35F-48D8-BD0E-CD674A5B6FC0}"/>
              </a:ext>
            </a:extLst>
          </p:cNvPr>
          <p:cNvSpPr txBox="1"/>
          <p:nvPr/>
        </p:nvSpPr>
        <p:spPr>
          <a:xfrm>
            <a:off x="2351657" y="1961416"/>
            <a:ext cx="767918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b="1" dirty="0">
                <a:solidFill>
                  <a:srgbClr val="F0E4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הגדה של </a:t>
            </a:r>
            <a:br>
              <a:rPr lang="en-US" sz="8800" b="1" dirty="0">
                <a:solidFill>
                  <a:srgbClr val="F0E4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8800" b="1" dirty="0">
                <a:solidFill>
                  <a:srgbClr val="F0E4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קורונה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A89C07E6-966E-4BEB-AA7F-C372FFA9A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4379576-165F-4284-BE23-646D1B797D6A}"/>
              </a:ext>
            </a:extLst>
          </p:cNvPr>
          <p:cNvSpPr/>
          <p:nvPr/>
        </p:nvSpPr>
        <p:spPr>
          <a:xfrm>
            <a:off x="4033255" y="5899747"/>
            <a:ext cx="4125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menti.com/btbr5nbd54</a:t>
            </a:r>
            <a:endParaRPr lang="he-IL" sz="32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4EFF4E5-9115-49FA-AA3B-2D23B09E6D2F}"/>
              </a:ext>
            </a:extLst>
          </p:cNvPr>
          <p:cNvSpPr txBox="1"/>
          <p:nvPr/>
        </p:nvSpPr>
        <p:spPr>
          <a:xfrm>
            <a:off x="2256407" y="343246"/>
            <a:ext cx="7679185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איזה טיפוס קורונה את/ה</a:t>
            </a:r>
            <a:br>
              <a:rPr lang="en-US" sz="5400" b="1" dirty="0">
                <a:solidFill>
                  <a:srgbClr val="7B4E4A"/>
                </a:solidFill>
                <a:cs typeface="+mj-cs"/>
              </a:rPr>
            </a:br>
            <a:r>
              <a:rPr lang="he-IL" sz="2800" b="1" dirty="0">
                <a:solidFill>
                  <a:srgbClr val="7B4E4A"/>
                </a:solidFill>
              </a:rPr>
              <a:t>מוזמנים לסרוק את הקוד או להעתיק את הקישור.</a:t>
            </a:r>
            <a:br>
              <a:rPr lang="en-US" sz="2800" b="1" dirty="0">
                <a:solidFill>
                  <a:srgbClr val="7B4E4A"/>
                </a:solidFill>
              </a:rPr>
            </a:br>
            <a:r>
              <a:rPr lang="he-IL" sz="2800" b="1" dirty="0">
                <a:solidFill>
                  <a:srgbClr val="7B4E4A"/>
                </a:solidFill>
              </a:rPr>
              <a:t>מי שמצביע משפיע!</a:t>
            </a:r>
            <a:endParaRPr lang="he-IL" sz="5400" dirty="0">
              <a:solidFill>
                <a:srgbClr val="7B4E4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3754E-EA08-4D27-AE13-625081A3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98" y="2443647"/>
            <a:ext cx="3140803" cy="314080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אליפסה 3">
            <a:hlinkClick r:id="rId4"/>
            <a:extLst>
              <a:ext uri="{FF2B5EF4-FFF2-40B4-BE49-F238E27FC236}">
                <a16:creationId xmlns:a16="http://schemas.microsoft.com/office/drawing/2014/main" id="{B02C6BE0-F776-43A7-A874-E2086E2D3D59}"/>
              </a:ext>
            </a:extLst>
          </p:cNvPr>
          <p:cNvSpPr/>
          <p:nvPr/>
        </p:nvSpPr>
        <p:spPr>
          <a:xfrm>
            <a:off x="1417421" y="2871046"/>
            <a:ext cx="2281287" cy="2286004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749E7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לצפייה בתוצאות</a:t>
            </a:r>
          </a:p>
        </p:txBody>
      </p:sp>
    </p:spTree>
    <p:extLst>
      <p:ext uri="{BB962C8B-B14F-4D97-AF65-F5344CB8AC3E}">
        <p14:creationId xmlns:p14="http://schemas.microsoft.com/office/powerpoint/2010/main" val="132251250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1415665-6CA2-4B4C-9224-0EE78D6745B9}"/>
              </a:ext>
            </a:extLst>
          </p:cNvPr>
          <p:cNvSpPr txBox="1"/>
          <p:nvPr/>
        </p:nvSpPr>
        <p:spPr>
          <a:xfrm>
            <a:off x="4172414" y="2890391"/>
            <a:ext cx="270000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חזרת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על זה שחזרנו לבסיס: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לבית ולמשפחה.</a:t>
            </a:r>
            <a:endParaRPr lang="en-US" sz="2000" b="1" dirty="0">
              <a:solidFill>
                <a:srgbClr val="7B4E4A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446941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צלחת הסדר - הנוסחה החדשה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8E7C1602-668F-420E-ADD2-6D2CE66A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645" y="1924943"/>
            <a:ext cx="3698184" cy="3332946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844CB6F-5B51-4F5E-9064-EBFBE33926D1}"/>
              </a:ext>
            </a:extLst>
          </p:cNvPr>
          <p:cNvSpPr txBox="1"/>
          <p:nvPr/>
        </p:nvSpPr>
        <p:spPr>
          <a:xfrm>
            <a:off x="6669587" y="1924943"/>
            <a:ext cx="2700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זרוע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כפי שנאמר "ביד חזקה ובזרוע נטויה" נכה את הקורונה.</a:t>
            </a:r>
            <a:endParaRPr lang="en-US" sz="2000" b="1" dirty="0">
              <a:solidFill>
                <a:srgbClr val="7B4E4A"/>
              </a:solidFill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4589406-C3A8-4098-8DFE-A1050ADC2192}"/>
              </a:ext>
            </a:extLst>
          </p:cNvPr>
          <p:cNvSpPr txBox="1"/>
          <p:nvPr/>
        </p:nvSpPr>
        <p:spPr>
          <a:xfrm>
            <a:off x="9186355" y="2750715"/>
            <a:ext cx="2700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ביצה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כי החיים מעגליים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כמו ביצה עגלגלה 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ובסוף גם זה ייגמר...</a:t>
            </a:r>
            <a:endParaRPr lang="en-US" sz="2000" b="1" dirty="0">
              <a:solidFill>
                <a:srgbClr val="7B4E4A"/>
              </a:solidFill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0C0795E-7CEF-4937-89B6-732AD8F76BB1}"/>
              </a:ext>
            </a:extLst>
          </p:cNvPr>
          <p:cNvSpPr txBox="1"/>
          <p:nvPr/>
        </p:nvSpPr>
        <p:spPr>
          <a:xfrm>
            <a:off x="4152819" y="4736856"/>
            <a:ext cx="270000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כרפס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על כל הירקות שנאכל בדיאטה של היום שאחרי.</a:t>
            </a:r>
            <a:endParaRPr lang="en-US" sz="2000" b="1" dirty="0">
              <a:solidFill>
                <a:srgbClr val="7B4E4A"/>
              </a:solidFill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E68CED3-CBAF-4C99-A523-BD511804A567}"/>
              </a:ext>
            </a:extLst>
          </p:cNvPr>
          <p:cNvSpPr txBox="1"/>
          <p:nvPr/>
        </p:nvSpPr>
        <p:spPr>
          <a:xfrm>
            <a:off x="6669587" y="5520284"/>
            <a:ext cx="270000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חרוסת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לכבוד כל הטוב והמתוק שמחכה לנו ביום שאחרי.</a:t>
            </a:r>
            <a:endParaRPr lang="en-US" sz="2000" b="1" dirty="0">
              <a:solidFill>
                <a:srgbClr val="7B4E4A"/>
              </a:solidFill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8F56309-1FA6-4104-856D-A1DB931863A3}"/>
              </a:ext>
            </a:extLst>
          </p:cNvPr>
          <p:cNvSpPr txBox="1"/>
          <p:nvPr/>
        </p:nvSpPr>
        <p:spPr>
          <a:xfrm>
            <a:off x="9186355" y="4771754"/>
            <a:ext cx="270000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מרור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  <a:br>
              <a:rPr lang="en-US" sz="2000" dirty="0">
                <a:solidFill>
                  <a:srgbClr val="7B4E4A"/>
                </a:solidFill>
              </a:rPr>
            </a:br>
            <a:r>
              <a:rPr lang="he-IL" sz="2000" dirty="0">
                <a:solidFill>
                  <a:srgbClr val="7B4E4A"/>
                </a:solidFill>
              </a:rPr>
              <a:t>על המרירות שהקורונה מביאה עמה.</a:t>
            </a:r>
            <a:endParaRPr lang="en-US" sz="2000" b="1" dirty="0">
              <a:solidFill>
                <a:srgbClr val="7B4E4A"/>
              </a:solidFill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4E5E550-AE21-43AF-99CA-43934126FD46}"/>
              </a:ext>
            </a:extLst>
          </p:cNvPr>
          <p:cNvSpPr txBox="1"/>
          <p:nvPr/>
        </p:nvSpPr>
        <p:spPr>
          <a:xfrm>
            <a:off x="6597854" y="3876502"/>
            <a:ext cx="2843466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749E7D"/>
                </a:solidFill>
              </a:rPr>
              <a:t>מצות</a:t>
            </a:r>
            <a:r>
              <a:rPr lang="he-IL" sz="2400" b="1" dirty="0">
                <a:solidFill>
                  <a:srgbClr val="7B4E4A"/>
                </a:solidFill>
              </a:rPr>
              <a:t> על שום מה?</a:t>
            </a:r>
          </a:p>
          <a:p>
            <a:pPr algn="ctr"/>
            <a:r>
              <a:rPr lang="he-IL" sz="2000" dirty="0">
                <a:solidFill>
                  <a:srgbClr val="7B4E4A"/>
                </a:solidFill>
              </a:rPr>
              <a:t>לחם עוני... אם המצב יימשך נאכל קרשים כל השנה😊 </a:t>
            </a:r>
            <a:endParaRPr lang="en-US" sz="2000" b="1" dirty="0">
              <a:solidFill>
                <a:srgbClr val="7B4E4A"/>
              </a:solidFill>
            </a:endParaRPr>
          </a:p>
        </p:txBody>
      </p:sp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708669F0-84AD-4749-8D65-6CC92DE02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1495" y="1321492"/>
            <a:ext cx="696183" cy="640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25C8EF0E-E740-49D9-8658-77CB43C09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6005" y="2097275"/>
            <a:ext cx="560700" cy="64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גרפיקה 30">
            <a:extLst>
              <a:ext uri="{FF2B5EF4-FFF2-40B4-BE49-F238E27FC236}">
                <a16:creationId xmlns:a16="http://schemas.microsoft.com/office/drawing/2014/main" id="{4CB5FAC5-7410-488E-ACAD-B55E3F47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7418" y="4138018"/>
            <a:ext cx="672839" cy="633736"/>
          </a:xfrm>
          <a:prstGeom prst="rect">
            <a:avLst/>
          </a:prstGeom>
        </p:spPr>
      </p:pic>
      <p:pic>
        <p:nvPicPr>
          <p:cNvPr id="32" name="גרפיקה 31">
            <a:extLst>
              <a:ext uri="{FF2B5EF4-FFF2-40B4-BE49-F238E27FC236}">
                <a16:creationId xmlns:a16="http://schemas.microsoft.com/office/drawing/2014/main" id="{003B3B34-63EB-4735-83E1-F6F05D191E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920293">
            <a:off x="7626988" y="3214373"/>
            <a:ext cx="785196" cy="894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גרפיקה 32">
            <a:extLst>
              <a:ext uri="{FF2B5EF4-FFF2-40B4-BE49-F238E27FC236}">
                <a16:creationId xmlns:a16="http://schemas.microsoft.com/office/drawing/2014/main" id="{7AD1FED0-B743-40D1-85EE-E6F2633B26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09665" y="5071387"/>
            <a:ext cx="819844" cy="465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גרפיקה 33">
            <a:extLst>
              <a:ext uri="{FF2B5EF4-FFF2-40B4-BE49-F238E27FC236}">
                <a16:creationId xmlns:a16="http://schemas.microsoft.com/office/drawing/2014/main" id="{D1946299-7D08-4883-9142-6019F4F650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12276" y="3967609"/>
            <a:ext cx="499480" cy="741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גרפיקה 34">
            <a:extLst>
              <a:ext uri="{FF2B5EF4-FFF2-40B4-BE49-F238E27FC236}">
                <a16:creationId xmlns:a16="http://schemas.microsoft.com/office/drawing/2014/main" id="{885B6B42-9BAE-4463-A354-C1E64CFBE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12276" y="2130038"/>
            <a:ext cx="440208" cy="74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557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BEF255E5-D105-40E4-86E9-CE4CC340FC51}"/>
              </a:ext>
            </a:extLst>
          </p:cNvPr>
          <p:cNvGrpSpPr/>
          <p:nvPr/>
        </p:nvGrpSpPr>
        <p:grpSpPr>
          <a:xfrm>
            <a:off x="5440980" y="189000"/>
            <a:ext cx="6480000" cy="6480000"/>
            <a:chOff x="312927" y="4099681"/>
            <a:chExt cx="10065961" cy="10024193"/>
          </a:xfrm>
        </p:grpSpPr>
        <p:pic>
          <p:nvPicPr>
            <p:cNvPr id="2" name="Picture 4" descr="Trendy, Geometric, Abstract, Ornamental, Decorative">
              <a:extLst>
                <a:ext uri="{FF2B5EF4-FFF2-40B4-BE49-F238E27FC236}">
                  <a16:creationId xmlns:a16="http://schemas.microsoft.com/office/drawing/2014/main" id="{58138689-93D0-4556-BC20-1E9451887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27" y="4099681"/>
              <a:ext cx="10065961" cy="100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קבוצה 2">
              <a:extLst>
                <a:ext uri="{FF2B5EF4-FFF2-40B4-BE49-F238E27FC236}">
                  <a16:creationId xmlns:a16="http://schemas.microsoft.com/office/drawing/2014/main" id="{40306C35-46B0-4012-B785-61D95DE09591}"/>
                </a:ext>
              </a:extLst>
            </p:cNvPr>
            <p:cNvGrpSpPr/>
            <p:nvPr/>
          </p:nvGrpSpPr>
          <p:grpSpPr>
            <a:xfrm>
              <a:off x="845906" y="4611779"/>
              <a:ext cx="9000000" cy="9000000"/>
              <a:chOff x="845906" y="2902227"/>
              <a:chExt cx="9000000" cy="9000000"/>
            </a:xfrm>
            <a:effectLst/>
          </p:grpSpPr>
          <p:sp>
            <p:nvSpPr>
              <p:cNvPr id="4" name="אליפסה 3">
                <a:extLst>
                  <a:ext uri="{FF2B5EF4-FFF2-40B4-BE49-F238E27FC236}">
                    <a16:creationId xmlns:a16="http://schemas.microsoft.com/office/drawing/2014/main" id="{C9297789-E638-472D-9783-706CA4DCF610}"/>
                  </a:ext>
                </a:extLst>
              </p:cNvPr>
              <p:cNvSpPr/>
              <p:nvPr/>
            </p:nvSpPr>
            <p:spPr>
              <a:xfrm>
                <a:off x="845906" y="2902227"/>
                <a:ext cx="9000000" cy="9000000"/>
              </a:xfrm>
              <a:prstGeom prst="ellipse">
                <a:avLst/>
              </a:prstGeom>
              <a:noFill/>
              <a:ln>
                <a:solidFill>
                  <a:srgbClr val="9967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100" dirty="0"/>
              </a:p>
            </p:txBody>
          </p:sp>
          <p:cxnSp>
            <p:nvCxnSpPr>
              <p:cNvPr id="5" name="מחבר ישר 4">
                <a:extLst>
                  <a:ext uri="{FF2B5EF4-FFF2-40B4-BE49-F238E27FC236}">
                    <a16:creationId xmlns:a16="http://schemas.microsoft.com/office/drawing/2014/main" id="{4E88D458-B71F-4307-995D-28CB9AB5384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345906" y="2902227"/>
                <a:ext cx="0" cy="9000000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" name="מחבר ישר 5">
                <a:extLst>
                  <a:ext uri="{FF2B5EF4-FFF2-40B4-BE49-F238E27FC236}">
                    <a16:creationId xmlns:a16="http://schemas.microsoft.com/office/drawing/2014/main" id="{5A8FA410-5269-4445-865B-27D7F88498E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419948" y="5215618"/>
                <a:ext cx="7851913" cy="437321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מחבר ישר 6">
                <a:extLst>
                  <a:ext uri="{FF2B5EF4-FFF2-40B4-BE49-F238E27FC236}">
                    <a16:creationId xmlns:a16="http://schemas.microsoft.com/office/drawing/2014/main" id="{3157C7DE-EA26-445B-B3D7-6737403B6D9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419949" y="5215618"/>
                <a:ext cx="7851913" cy="437321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9725AFB8-70CF-4E34-932D-CB023CA1D512}"/>
                  </a:ext>
                </a:extLst>
              </p:cNvPr>
              <p:cNvSpPr txBox="1"/>
              <p:nvPr/>
            </p:nvSpPr>
            <p:spPr>
              <a:xfrm>
                <a:off x="3984244" y="3091547"/>
                <a:ext cx="2723322" cy="8093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749E7D"/>
                    </a:solidFill>
                    <a:latin typeface="Guttman Calligraphic" panose="02010401010101010101" pitchFamily="2" charset="-79"/>
                    <a:cs typeface="+mj-cs"/>
                  </a:rPr>
                  <a:t>זרוע</a:t>
                </a:r>
              </a:p>
            </p:txBody>
          </p:sp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2F0024E0-2F80-4ED8-A385-572EFB378996}"/>
                  </a:ext>
                </a:extLst>
              </p:cNvPr>
              <p:cNvSpPr txBox="1"/>
              <p:nvPr/>
            </p:nvSpPr>
            <p:spPr>
              <a:xfrm rot="18245385">
                <a:off x="640939" y="5032866"/>
                <a:ext cx="2723322" cy="812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749E7D"/>
                    </a:solidFill>
                    <a:latin typeface="Guttman Calligraphic" panose="02010401010101010101" pitchFamily="2" charset="-79"/>
                    <a:cs typeface="+mj-cs"/>
                  </a:rPr>
                  <a:t>חזרת</a:t>
                </a:r>
              </a:p>
            </p:txBody>
          </p:sp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8C9A03B5-516C-4B49-BE3F-B1CB94580BF4}"/>
                  </a:ext>
                </a:extLst>
              </p:cNvPr>
              <p:cNvSpPr txBox="1"/>
              <p:nvPr/>
            </p:nvSpPr>
            <p:spPr>
              <a:xfrm rot="3511674" flipH="1">
                <a:off x="680124" y="8939913"/>
                <a:ext cx="2723322" cy="812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749E7D"/>
                    </a:solidFill>
                    <a:latin typeface="Guttman Calligraphic" panose="02010401010101010101" pitchFamily="2" charset="-79"/>
                    <a:cs typeface="+mj-cs"/>
                  </a:rPr>
                  <a:t>כרפס</a:t>
                </a:r>
              </a:p>
            </p:txBody>
          </p:sp>
          <p:sp>
            <p:nvSpPr>
              <p:cNvPr id="11" name="TextBox 21">
                <a:extLst>
                  <a:ext uri="{FF2B5EF4-FFF2-40B4-BE49-F238E27FC236}">
                    <a16:creationId xmlns:a16="http://schemas.microsoft.com/office/drawing/2014/main" id="{03478B0D-CA30-49A5-A31A-A4DCBA285D74}"/>
                  </a:ext>
                </a:extLst>
              </p:cNvPr>
              <p:cNvSpPr txBox="1"/>
              <p:nvPr/>
            </p:nvSpPr>
            <p:spPr>
              <a:xfrm rot="10800000" flipV="1">
                <a:off x="4014197" y="10687290"/>
                <a:ext cx="2723322" cy="8093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749E7D"/>
                    </a:solidFill>
                    <a:latin typeface="Guttman Calligraphic" panose="02010401010101010101" pitchFamily="2" charset="-79"/>
                    <a:cs typeface="+mj-cs"/>
                  </a:rPr>
                  <a:t>חרוסת</a:t>
                </a:r>
              </a:p>
            </p:txBody>
          </p:sp>
          <p:sp>
            <p:nvSpPr>
              <p:cNvPr id="12" name="TextBox 22">
                <a:extLst>
                  <a:ext uri="{FF2B5EF4-FFF2-40B4-BE49-F238E27FC236}">
                    <a16:creationId xmlns:a16="http://schemas.microsoft.com/office/drawing/2014/main" id="{9B43893A-5E28-48C9-B1E9-9F01D84A98AF}"/>
                  </a:ext>
                </a:extLst>
              </p:cNvPr>
              <p:cNvSpPr txBox="1"/>
              <p:nvPr/>
            </p:nvSpPr>
            <p:spPr>
              <a:xfrm rot="18222384">
                <a:off x="7420142" y="8954259"/>
                <a:ext cx="2723322" cy="812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749E7D"/>
                    </a:solidFill>
                    <a:latin typeface="Guttman Calligraphic" panose="02010401010101010101" pitchFamily="2" charset="-79"/>
                    <a:cs typeface="+mj-cs"/>
                  </a:rPr>
                  <a:t>מרור</a:t>
                </a: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22BF3AF3-3649-4718-895D-AB3522901089}"/>
                  </a:ext>
                </a:extLst>
              </p:cNvPr>
              <p:cNvSpPr txBox="1"/>
              <p:nvPr/>
            </p:nvSpPr>
            <p:spPr>
              <a:xfrm rot="3354615" flipH="1">
                <a:off x="7327553" y="5000312"/>
                <a:ext cx="2723322" cy="8127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749E7D"/>
                    </a:solidFill>
                    <a:latin typeface="Guttman Calligraphic" panose="02010401010101010101" pitchFamily="2" charset="-79"/>
                    <a:cs typeface="+mj-cs"/>
                  </a:rPr>
                  <a:t>ביצה</a:t>
                </a:r>
              </a:p>
            </p:txBody>
          </p:sp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D4237E7A-5263-4CE2-964A-F8D026E6486E}"/>
                  </a:ext>
                </a:extLst>
              </p:cNvPr>
              <p:cNvSpPr txBox="1"/>
              <p:nvPr/>
            </p:nvSpPr>
            <p:spPr>
              <a:xfrm>
                <a:off x="3870614" y="3787449"/>
                <a:ext cx="2950575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הציעו רעיון לצלוח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את "ים סוף"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למרות הקשיים</a:t>
                </a:r>
              </a:p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באמצעות "הזרוע הנטויה"</a:t>
                </a:r>
              </a:p>
            </p:txBody>
          </p:sp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FE2D8E91-30DD-4A15-8BF8-527EE91DF146}"/>
                  </a:ext>
                </a:extLst>
              </p:cNvPr>
              <p:cNvSpPr txBox="1"/>
              <p:nvPr/>
            </p:nvSpPr>
            <p:spPr>
              <a:xfrm rot="18179883">
                <a:off x="1317372" y="5559901"/>
                <a:ext cx="2950575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הציעו  ניתוח "חריף"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כמו החזרת.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רציונאלי, הגיוני ו"קשוח"</a:t>
                </a:r>
              </a:p>
            </p:txBody>
          </p:sp>
          <p:sp>
            <p:nvSpPr>
              <p:cNvPr id="16" name="TextBox 26">
                <a:extLst>
                  <a:ext uri="{FF2B5EF4-FFF2-40B4-BE49-F238E27FC236}">
                    <a16:creationId xmlns:a16="http://schemas.microsoft.com/office/drawing/2014/main" id="{2F46E0DA-63F3-4E7B-B37F-92649764E82E}"/>
                  </a:ext>
                </a:extLst>
              </p:cNvPr>
              <p:cNvSpPr txBox="1"/>
              <p:nvPr/>
            </p:nvSpPr>
            <p:spPr>
              <a:xfrm rot="3103170">
                <a:off x="6197041" y="5308685"/>
                <a:ext cx="2950575" cy="1482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הציעו רעיונות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"עגולים" ויצירתיים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כמו הביצה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העגולה </a:t>
                </a:r>
              </a:p>
            </p:txBody>
          </p:sp>
          <p:sp>
            <p:nvSpPr>
              <p:cNvPr id="17" name="TextBox 27">
                <a:extLst>
                  <a:ext uri="{FF2B5EF4-FFF2-40B4-BE49-F238E27FC236}">
                    <a16:creationId xmlns:a16="http://schemas.microsoft.com/office/drawing/2014/main" id="{79492D9A-907B-4E71-AFF3-F60140D7D0B7}"/>
                  </a:ext>
                </a:extLst>
              </p:cNvPr>
              <p:cNvSpPr txBox="1"/>
              <p:nvPr/>
            </p:nvSpPr>
            <p:spPr>
              <a:xfrm>
                <a:off x="4055309" y="8968961"/>
                <a:ext cx="268221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גלו נקודות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אור בסיטואציה והציעו נקודת מבט חיובית כמו החרוסת המתוקה</a:t>
                </a:r>
              </a:p>
              <a:p>
                <a:pPr algn="ctr" rtl="1"/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endParaRPr lang="he-IL" sz="1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  <p:sp>
            <p:nvSpPr>
              <p:cNvPr id="18" name="TextBox 28">
                <a:extLst>
                  <a:ext uri="{FF2B5EF4-FFF2-40B4-BE49-F238E27FC236}">
                    <a16:creationId xmlns:a16="http://schemas.microsoft.com/office/drawing/2014/main" id="{C36B0282-0EBA-4C77-A6FE-393E6FE06707}"/>
                  </a:ext>
                </a:extLst>
              </p:cNvPr>
              <p:cNvSpPr txBox="1"/>
              <p:nvPr/>
            </p:nvSpPr>
            <p:spPr>
              <a:xfrm rot="18240000">
                <a:off x="5966655" y="8003453"/>
                <a:ext cx="2950575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הצביעו על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הקשיים שבדרך והזהירו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מפני הסיכונים שעלולים להתרחש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endParaRPr lang="he-IL" sz="1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  <p:sp>
            <p:nvSpPr>
              <p:cNvPr id="19" name="TextBox 29">
                <a:extLst>
                  <a:ext uri="{FF2B5EF4-FFF2-40B4-BE49-F238E27FC236}">
                    <a16:creationId xmlns:a16="http://schemas.microsoft.com/office/drawing/2014/main" id="{BEACB752-552C-4DD2-9430-EC5D16ECC009}"/>
                  </a:ext>
                </a:extLst>
              </p:cNvPr>
              <p:cNvSpPr txBox="1"/>
              <p:nvPr/>
            </p:nvSpPr>
            <p:spPr>
              <a:xfrm rot="3521780">
                <a:off x="2132016" y="7650768"/>
                <a:ext cx="2950575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,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הציעו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פתרונות מעשיים</a:t>
                </a:r>
              </a:p>
              <a:p>
                <a:pPr algn="ctr" rtl="1"/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כמו הכרפס,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פרי האדמה </a:t>
                </a:r>
                <a:br>
                  <a:rPr lang="en-US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</a:br>
                <a:r>
                  <a:rPr lang="he-IL" sz="1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המחובר לקרקע </a:t>
                </a:r>
              </a:p>
            </p:txBody>
          </p:sp>
        </p:grp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60FCB051-E29A-4635-96B6-F02744D1D3D0}"/>
              </a:ext>
            </a:extLst>
          </p:cNvPr>
          <p:cNvGrpSpPr/>
          <p:nvPr/>
        </p:nvGrpSpPr>
        <p:grpSpPr>
          <a:xfrm>
            <a:off x="6970315" y="-31328"/>
            <a:ext cx="2661189" cy="3000277"/>
            <a:chOff x="6970315" y="-31328"/>
            <a:chExt cx="2661189" cy="3000277"/>
          </a:xfrm>
        </p:grpSpPr>
        <p:pic>
          <p:nvPicPr>
            <p:cNvPr id="45" name="גרפיקה 44">
              <a:extLst>
                <a:ext uri="{FF2B5EF4-FFF2-40B4-BE49-F238E27FC236}">
                  <a16:creationId xmlns:a16="http://schemas.microsoft.com/office/drawing/2014/main" id="{55375194-2D3D-400D-9D4E-621C9834B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600000">
              <a:off x="6970315" y="-31328"/>
              <a:ext cx="2661189" cy="3000277"/>
            </a:xfrm>
            <a:prstGeom prst="rect">
              <a:avLst/>
            </a:prstGeom>
          </p:spPr>
        </p:pic>
        <p:pic>
          <p:nvPicPr>
            <p:cNvPr id="37" name="גרפיקה 36">
              <a:extLst>
                <a:ext uri="{FF2B5EF4-FFF2-40B4-BE49-F238E27FC236}">
                  <a16:creationId xmlns:a16="http://schemas.microsoft.com/office/drawing/2014/main" id="{66E9FC1C-BCC9-49F4-9BF0-8FC9D17F9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04755" y="1281311"/>
              <a:ext cx="696183" cy="6403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C63B633A-B8B4-4E1E-817B-F91BA14A6BB0}"/>
              </a:ext>
            </a:extLst>
          </p:cNvPr>
          <p:cNvGrpSpPr/>
          <p:nvPr/>
        </p:nvGrpSpPr>
        <p:grpSpPr>
          <a:xfrm>
            <a:off x="9252784" y="1299305"/>
            <a:ext cx="2661189" cy="3000277"/>
            <a:chOff x="9252784" y="1299305"/>
            <a:chExt cx="2661189" cy="3000277"/>
          </a:xfrm>
        </p:grpSpPr>
        <p:pic>
          <p:nvPicPr>
            <p:cNvPr id="44" name="גרפיקה 43">
              <a:extLst>
                <a:ext uri="{FF2B5EF4-FFF2-40B4-BE49-F238E27FC236}">
                  <a16:creationId xmlns:a16="http://schemas.microsoft.com/office/drawing/2014/main" id="{DD8418ED-6F42-4514-933F-E5B476CFF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2600000">
              <a:off x="9252784" y="1299305"/>
              <a:ext cx="2661189" cy="3000277"/>
            </a:xfrm>
            <a:prstGeom prst="rect">
              <a:avLst/>
            </a:prstGeom>
          </p:spPr>
        </p:pic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3CE14893-F2C0-4998-BDD3-7C17C717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04047" y="2306384"/>
              <a:ext cx="560700" cy="640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50F4B91E-DFD5-4886-81CB-079347F61AF8}"/>
              </a:ext>
            </a:extLst>
          </p:cNvPr>
          <p:cNvGrpSpPr/>
          <p:nvPr/>
        </p:nvGrpSpPr>
        <p:grpSpPr>
          <a:xfrm>
            <a:off x="8451625" y="2684487"/>
            <a:ext cx="3061367" cy="3000277"/>
            <a:chOff x="8451625" y="2684487"/>
            <a:chExt cx="3061367" cy="3000277"/>
          </a:xfrm>
        </p:grpSpPr>
        <p:pic>
          <p:nvPicPr>
            <p:cNvPr id="49" name="גרפיקה 48">
              <a:extLst>
                <a:ext uri="{FF2B5EF4-FFF2-40B4-BE49-F238E27FC236}">
                  <a16:creationId xmlns:a16="http://schemas.microsoft.com/office/drawing/2014/main" id="{972DB4BC-EDD6-4CB7-8AE1-C593DF769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2600000">
              <a:off x="8451625" y="2684487"/>
              <a:ext cx="3061367" cy="3000277"/>
            </a:xfrm>
            <a:prstGeom prst="rect">
              <a:avLst/>
            </a:prstGeom>
          </p:spPr>
        </p:pic>
        <p:pic>
          <p:nvPicPr>
            <p:cNvPr id="39" name="גרפיקה 38">
              <a:extLst>
                <a:ext uri="{FF2B5EF4-FFF2-40B4-BE49-F238E27FC236}">
                  <a16:creationId xmlns:a16="http://schemas.microsoft.com/office/drawing/2014/main" id="{78D3A784-70F8-479F-8F96-64443FDB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924408" y="4066244"/>
              <a:ext cx="672839" cy="633736"/>
            </a:xfrm>
            <a:prstGeom prst="rect">
              <a:avLst/>
            </a:prstGeom>
          </p:spPr>
        </p:pic>
      </p:grp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C206ADF3-9BB6-4BCF-BA42-FD921BAF525F}"/>
              </a:ext>
            </a:extLst>
          </p:cNvPr>
          <p:cNvGrpSpPr/>
          <p:nvPr/>
        </p:nvGrpSpPr>
        <p:grpSpPr>
          <a:xfrm>
            <a:off x="7790260" y="3878136"/>
            <a:ext cx="2661189" cy="3000277"/>
            <a:chOff x="7790260" y="3878136"/>
            <a:chExt cx="2661189" cy="3000277"/>
          </a:xfrm>
        </p:grpSpPr>
        <p:pic>
          <p:nvPicPr>
            <p:cNvPr id="48" name="גרפיקה 47">
              <a:extLst>
                <a:ext uri="{FF2B5EF4-FFF2-40B4-BE49-F238E27FC236}">
                  <a16:creationId xmlns:a16="http://schemas.microsoft.com/office/drawing/2014/main" id="{68C474DE-D2ED-467C-808C-582EC458D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2600000">
              <a:off x="7790260" y="3878136"/>
              <a:ext cx="2661189" cy="3000277"/>
            </a:xfrm>
            <a:prstGeom prst="rect">
              <a:avLst/>
            </a:prstGeom>
          </p:spPr>
        </p:pic>
        <p:pic>
          <p:nvPicPr>
            <p:cNvPr id="40" name="גרפיקה 39">
              <a:extLst>
                <a:ext uri="{FF2B5EF4-FFF2-40B4-BE49-F238E27FC236}">
                  <a16:creationId xmlns:a16="http://schemas.microsoft.com/office/drawing/2014/main" id="{6BDBBD89-E204-4BC7-94BC-18BCC3181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4690" y="4933482"/>
              <a:ext cx="819844" cy="4651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7CAB4F36-FB9C-4FA0-A04A-8688EFFF69A5}"/>
              </a:ext>
            </a:extLst>
          </p:cNvPr>
          <p:cNvGrpSpPr/>
          <p:nvPr/>
        </p:nvGrpSpPr>
        <p:grpSpPr>
          <a:xfrm>
            <a:off x="5485074" y="2550764"/>
            <a:ext cx="2661189" cy="3000277"/>
            <a:chOff x="5485074" y="2550764"/>
            <a:chExt cx="2661189" cy="3000277"/>
          </a:xfrm>
        </p:grpSpPr>
        <p:pic>
          <p:nvPicPr>
            <p:cNvPr id="47" name="גרפיקה 46">
              <a:extLst>
                <a:ext uri="{FF2B5EF4-FFF2-40B4-BE49-F238E27FC236}">
                  <a16:creationId xmlns:a16="http://schemas.microsoft.com/office/drawing/2014/main" id="{20FEEC87-D70D-4682-AAE8-28264307A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2600000">
              <a:off x="5485074" y="2550764"/>
              <a:ext cx="2661189" cy="3000277"/>
            </a:xfrm>
            <a:prstGeom prst="rect">
              <a:avLst/>
            </a:prstGeom>
          </p:spPr>
        </p:pic>
        <p:pic>
          <p:nvPicPr>
            <p:cNvPr id="41" name="גרפיקה 40">
              <a:extLst>
                <a:ext uri="{FF2B5EF4-FFF2-40B4-BE49-F238E27FC236}">
                  <a16:creationId xmlns:a16="http://schemas.microsoft.com/office/drawing/2014/main" id="{56101CC7-FAEE-4797-B04F-C2C7A952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837878" y="3985302"/>
              <a:ext cx="499480" cy="7412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3FB08822-1017-46D1-BA37-8A70ED0E5E6E}"/>
              </a:ext>
            </a:extLst>
          </p:cNvPr>
          <p:cNvGrpSpPr/>
          <p:nvPr/>
        </p:nvGrpSpPr>
        <p:grpSpPr>
          <a:xfrm>
            <a:off x="5837419" y="1159118"/>
            <a:ext cx="3061367" cy="3000277"/>
            <a:chOff x="5887384" y="1232444"/>
            <a:chExt cx="3061367" cy="3000277"/>
          </a:xfrm>
        </p:grpSpPr>
        <p:pic>
          <p:nvPicPr>
            <p:cNvPr id="46" name="גרפיקה 45">
              <a:extLst>
                <a:ext uri="{FF2B5EF4-FFF2-40B4-BE49-F238E27FC236}">
                  <a16:creationId xmlns:a16="http://schemas.microsoft.com/office/drawing/2014/main" id="{B939F1AF-2C7A-434B-8210-643F6654A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 rot="12600000">
              <a:off x="5887384" y="1232444"/>
              <a:ext cx="3061367" cy="3000277"/>
            </a:xfrm>
            <a:prstGeom prst="rect">
              <a:avLst/>
            </a:prstGeom>
          </p:spPr>
        </p:pic>
        <p:pic>
          <p:nvPicPr>
            <p:cNvPr id="42" name="גרפיקה 41">
              <a:extLst>
                <a:ext uri="{FF2B5EF4-FFF2-40B4-BE49-F238E27FC236}">
                  <a16:creationId xmlns:a16="http://schemas.microsoft.com/office/drawing/2014/main" id="{27ED7ED6-4F20-4E4C-BDE3-01EF82C7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885824" y="2205891"/>
              <a:ext cx="440208" cy="7412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C586F5E1-B0BB-4F18-AC91-F9571D211FC9}"/>
              </a:ext>
            </a:extLst>
          </p:cNvPr>
          <p:cNvSpPr txBox="1"/>
          <p:nvPr/>
        </p:nvSpPr>
        <p:spPr>
          <a:xfrm>
            <a:off x="314195" y="1378897"/>
            <a:ext cx="509217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איך מתמודד הארגון עם משבר הקורונה?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601138B0-24CC-4392-A1BB-515C506FA760}"/>
              </a:ext>
            </a:extLst>
          </p:cNvPr>
          <p:cNvSpPr txBox="1"/>
          <p:nvPr/>
        </p:nvSpPr>
        <p:spPr>
          <a:xfrm>
            <a:off x="737515" y="3215621"/>
            <a:ext cx="4316596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3600" dirty="0">
                <a:solidFill>
                  <a:srgbClr val="7B4E4A"/>
                </a:solidFill>
              </a:rPr>
              <a:t>דיון ברוח צלחת פסח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2400" dirty="0">
                <a:solidFill>
                  <a:srgbClr val="7B4E4A"/>
                </a:solidFill>
              </a:rPr>
              <a:t>כל משתתף בוחר את אחד ממרכיבי צלחת פסח  (זרוע, ביצה, מרור, חרוסת, כרפס או חזרת).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2400" dirty="0">
                <a:solidFill>
                  <a:srgbClr val="7B4E4A"/>
                </a:solidFill>
              </a:rPr>
              <a:t>לוחצים על הכפתור ומסכמים את הנושא לפי ההוראות.</a:t>
            </a:r>
            <a:endParaRPr lang="en-US" sz="2400" dirty="0">
              <a:solidFill>
                <a:srgbClr val="7B4E4A"/>
              </a:solidFill>
            </a:endParaRPr>
          </a:p>
        </p:txBody>
      </p:sp>
      <p:sp>
        <p:nvSpPr>
          <p:cNvPr id="63" name="מלבן: פינות מעוגלות 62">
            <a:extLst>
              <a:ext uri="{FF2B5EF4-FFF2-40B4-BE49-F238E27FC236}">
                <a16:creationId xmlns:a16="http://schemas.microsoft.com/office/drawing/2014/main" id="{3C7F0200-8353-4A21-B50C-52BFC821F56A}"/>
              </a:ext>
            </a:extLst>
          </p:cNvPr>
          <p:cNvSpPr/>
          <p:nvPr/>
        </p:nvSpPr>
        <p:spPr>
          <a:xfrm>
            <a:off x="7996136" y="729574"/>
            <a:ext cx="1361873" cy="386135"/>
          </a:xfrm>
          <a:prstGeom prst="roundRect">
            <a:avLst/>
          </a:prstGeom>
          <a:solidFill>
            <a:srgbClr val="F0E4C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749E7D"/>
                </a:solidFill>
              </a:rPr>
              <a:t>זרוע &gt;&gt;</a:t>
            </a:r>
          </a:p>
        </p:txBody>
      </p:sp>
      <p:sp>
        <p:nvSpPr>
          <p:cNvPr id="64" name="מלבן: פינות מעוגלות 63">
            <a:extLst>
              <a:ext uri="{FF2B5EF4-FFF2-40B4-BE49-F238E27FC236}">
                <a16:creationId xmlns:a16="http://schemas.microsoft.com/office/drawing/2014/main" id="{3E1FDD2D-61A1-429F-AD5A-959D0045F3F2}"/>
              </a:ext>
            </a:extLst>
          </p:cNvPr>
          <p:cNvSpPr/>
          <p:nvPr/>
        </p:nvSpPr>
        <p:spPr>
          <a:xfrm rot="3600000">
            <a:off x="10191311" y="1970323"/>
            <a:ext cx="1361873" cy="386135"/>
          </a:xfrm>
          <a:prstGeom prst="roundRect">
            <a:avLst/>
          </a:prstGeom>
          <a:solidFill>
            <a:srgbClr val="F0E4C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749E7D"/>
                </a:solidFill>
              </a:rPr>
              <a:t>ביצה &gt;&gt;</a:t>
            </a:r>
          </a:p>
        </p:txBody>
      </p:sp>
      <p:sp>
        <p:nvSpPr>
          <p:cNvPr id="65" name="מלבן: פינות מעוגלות 64">
            <a:extLst>
              <a:ext uri="{FF2B5EF4-FFF2-40B4-BE49-F238E27FC236}">
                <a16:creationId xmlns:a16="http://schemas.microsoft.com/office/drawing/2014/main" id="{22621A6B-87AA-4041-AFF5-40CB4ED6E8FE}"/>
              </a:ext>
            </a:extLst>
          </p:cNvPr>
          <p:cNvSpPr/>
          <p:nvPr/>
        </p:nvSpPr>
        <p:spPr>
          <a:xfrm rot="18000000" flipH="1">
            <a:off x="5841587" y="1939498"/>
            <a:ext cx="1361873" cy="386135"/>
          </a:xfrm>
          <a:prstGeom prst="roundRect">
            <a:avLst/>
          </a:prstGeom>
          <a:solidFill>
            <a:srgbClr val="F0E4C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749E7D"/>
                </a:solidFill>
              </a:rPr>
              <a:t>חזרת &gt;&gt;</a:t>
            </a:r>
          </a:p>
        </p:txBody>
      </p:sp>
      <p:sp>
        <p:nvSpPr>
          <p:cNvPr id="66" name="מלבן: פינות מעוגלות 65">
            <a:extLst>
              <a:ext uri="{FF2B5EF4-FFF2-40B4-BE49-F238E27FC236}">
                <a16:creationId xmlns:a16="http://schemas.microsoft.com/office/drawing/2014/main" id="{C24CC21D-BAD5-4246-864E-61B172872032}"/>
              </a:ext>
            </a:extLst>
          </p:cNvPr>
          <p:cNvSpPr/>
          <p:nvPr/>
        </p:nvSpPr>
        <p:spPr>
          <a:xfrm>
            <a:off x="8114311" y="5648749"/>
            <a:ext cx="1361873" cy="386135"/>
          </a:xfrm>
          <a:prstGeom prst="roundRect">
            <a:avLst/>
          </a:prstGeom>
          <a:solidFill>
            <a:srgbClr val="F0E4C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rgbClr val="749E7D"/>
                </a:solidFill>
              </a:rPr>
              <a:t>חרוסת &gt;&gt;</a:t>
            </a:r>
            <a:endParaRPr lang="he-IL" b="1" dirty="0">
              <a:solidFill>
                <a:srgbClr val="749E7D"/>
              </a:solidFill>
            </a:endParaRPr>
          </a:p>
        </p:txBody>
      </p:sp>
      <p:sp>
        <p:nvSpPr>
          <p:cNvPr id="67" name="מלבן: פינות מעוגלות 66">
            <a:extLst>
              <a:ext uri="{FF2B5EF4-FFF2-40B4-BE49-F238E27FC236}">
                <a16:creationId xmlns:a16="http://schemas.microsoft.com/office/drawing/2014/main" id="{FEEF9DA4-CC57-45DC-BFBB-2A4A1AE475B8}"/>
              </a:ext>
            </a:extLst>
          </p:cNvPr>
          <p:cNvSpPr/>
          <p:nvPr/>
        </p:nvSpPr>
        <p:spPr>
          <a:xfrm rot="3600000">
            <a:off x="5817651" y="4526728"/>
            <a:ext cx="1361873" cy="386135"/>
          </a:xfrm>
          <a:prstGeom prst="roundRect">
            <a:avLst/>
          </a:prstGeom>
          <a:solidFill>
            <a:srgbClr val="F0E4C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749E7D"/>
                </a:solidFill>
              </a:rPr>
              <a:t>כרפס &gt;&gt;</a:t>
            </a:r>
          </a:p>
        </p:txBody>
      </p:sp>
      <p:sp>
        <p:nvSpPr>
          <p:cNvPr id="68" name="מלבן: פינות מעוגלות 67">
            <a:extLst>
              <a:ext uri="{FF2B5EF4-FFF2-40B4-BE49-F238E27FC236}">
                <a16:creationId xmlns:a16="http://schemas.microsoft.com/office/drawing/2014/main" id="{B88D350F-9EE6-402C-9DF3-4BB8E3BFB20B}"/>
              </a:ext>
            </a:extLst>
          </p:cNvPr>
          <p:cNvSpPr/>
          <p:nvPr/>
        </p:nvSpPr>
        <p:spPr>
          <a:xfrm rot="7200000" flipV="1">
            <a:off x="10173841" y="4533527"/>
            <a:ext cx="1361873" cy="386135"/>
          </a:xfrm>
          <a:prstGeom prst="roundRect">
            <a:avLst/>
          </a:prstGeom>
          <a:solidFill>
            <a:srgbClr val="F0E4C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749E7D"/>
                </a:solidFill>
              </a:rPr>
              <a:t>מרור &gt;&gt;</a:t>
            </a:r>
          </a:p>
        </p:txBody>
      </p:sp>
      <p:sp>
        <p:nvSpPr>
          <p:cNvPr id="21" name="חץ: שמאלה 20">
            <a:hlinkClick r:id="rId28" action="ppaction://hlinksldjump"/>
            <a:extLst>
              <a:ext uri="{FF2B5EF4-FFF2-40B4-BE49-F238E27FC236}">
                <a16:creationId xmlns:a16="http://schemas.microsoft.com/office/drawing/2014/main" id="{174ECC67-DA23-4C6C-8FF9-82EFED599770}"/>
              </a:ext>
            </a:extLst>
          </p:cNvPr>
          <p:cNvSpPr/>
          <p:nvPr/>
        </p:nvSpPr>
        <p:spPr>
          <a:xfrm>
            <a:off x="477120" y="5941805"/>
            <a:ext cx="2110217" cy="673786"/>
          </a:xfrm>
          <a:prstGeom prst="leftArrow">
            <a:avLst/>
          </a:prstGeom>
          <a:solidFill>
            <a:srgbClr val="749E7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לשקופית הבאה</a:t>
            </a:r>
          </a:p>
        </p:txBody>
      </p:sp>
    </p:spTree>
    <p:extLst>
      <p:ext uri="{BB962C8B-B14F-4D97-AF65-F5344CB8AC3E}">
        <p14:creationId xmlns:p14="http://schemas.microsoft.com/office/powerpoint/2010/main" val="809366689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446941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שתיית הכוס הראשונה</a:t>
            </a: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7FC93A62-B2C0-463E-A8F5-F65816E3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1791" y="2738289"/>
            <a:ext cx="5868418" cy="4128588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6E3E80D2-3C8D-45B3-A58B-107D0B821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989706B-57AF-4DE6-8B60-19E71899F814}"/>
              </a:ext>
            </a:extLst>
          </p:cNvPr>
          <p:cNvSpPr txBox="1"/>
          <p:nvPr/>
        </p:nvSpPr>
        <p:spPr>
          <a:xfrm>
            <a:off x="7688063" y="3586577"/>
            <a:ext cx="9055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>
                <a:ln>
                  <a:solidFill>
                    <a:srgbClr val="7B4E4A"/>
                  </a:solidFill>
                </a:ln>
                <a:solidFill>
                  <a:srgbClr val="C09A7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1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31A8C3E-55BF-4B74-B554-9868FF341ED8}"/>
              </a:ext>
            </a:extLst>
          </p:cNvPr>
          <p:cNvSpPr txBox="1"/>
          <p:nvPr/>
        </p:nvSpPr>
        <p:spPr>
          <a:xfrm>
            <a:off x="2345183" y="1247825"/>
            <a:ext cx="7501631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749E7D"/>
                </a:solidFill>
              </a:rPr>
              <a:t>והוצאתי</a:t>
            </a:r>
            <a:r>
              <a:rPr lang="he-IL" sz="2800" b="1" dirty="0">
                <a:solidFill>
                  <a:srgbClr val="3B170D"/>
                </a:solidFill>
              </a:rPr>
              <a:t> אתכם ממרכזי הקניות והבילוי וגרמתי לכם להתכנס יחד עם המשפחה בחופשת </a:t>
            </a:r>
            <a:r>
              <a:rPr lang="he-IL" sz="2800" b="1" dirty="0" err="1">
                <a:solidFill>
                  <a:srgbClr val="3B170D"/>
                </a:solidFill>
              </a:rPr>
              <a:t>הקורונפסח</a:t>
            </a:r>
            <a:r>
              <a:rPr lang="he-IL" sz="2800" b="1" dirty="0">
                <a:solidFill>
                  <a:srgbClr val="3B170D"/>
                </a:solidFill>
              </a:rPr>
              <a:t>.</a:t>
            </a:r>
            <a:endParaRPr lang="en-US" sz="2800" b="1" dirty="0">
              <a:solidFill>
                <a:srgbClr val="3B17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0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1271726" y="446941"/>
            <a:ext cx="96485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מה נשתנה הלילה הזה מכל הלילות???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1DEF7A0-17FC-4DD8-8BCA-1FC23BC9E2BB}"/>
              </a:ext>
            </a:extLst>
          </p:cNvPr>
          <p:cNvSpPr txBox="1"/>
          <p:nvPr/>
        </p:nvSpPr>
        <p:spPr>
          <a:xfrm>
            <a:off x="7180787" y="2820333"/>
            <a:ext cx="360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7B4E4A"/>
                </a:solidFill>
              </a:rPr>
              <a:t>שבכל הלילות אנו מכינים רק ארוחת ערב, גם זה בקושי.</a:t>
            </a:r>
            <a:br>
              <a:rPr lang="en-US" sz="2400" dirty="0">
                <a:solidFill>
                  <a:srgbClr val="7B4E4A"/>
                </a:solidFill>
              </a:rPr>
            </a:br>
            <a:r>
              <a:rPr lang="he-IL" sz="2400" dirty="0">
                <a:solidFill>
                  <a:srgbClr val="7B4E4A"/>
                </a:solidFill>
              </a:rPr>
              <a:t>החודש הזה כולו ארוחה גדולה.</a:t>
            </a:r>
            <a:endParaRPr lang="en-US" sz="2400" b="1" dirty="0">
              <a:solidFill>
                <a:srgbClr val="7B4E4A"/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1017D3C-E795-486F-A503-96D4FE9FE910}"/>
              </a:ext>
            </a:extLst>
          </p:cNvPr>
          <p:cNvSpPr txBox="1"/>
          <p:nvPr/>
        </p:nvSpPr>
        <p:spPr>
          <a:xfrm>
            <a:off x="2974484" y="2834538"/>
            <a:ext cx="360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7B4E4A"/>
                </a:solidFill>
              </a:rPr>
              <a:t>שבכל הלילות אנו מתחבקים, מתנשקים ונהנים </a:t>
            </a:r>
            <a:r>
              <a:rPr lang="he-IL" sz="2400" dirty="0" err="1">
                <a:solidFill>
                  <a:srgbClr val="7B4E4A"/>
                </a:solidFill>
              </a:rPr>
              <a:t>מהביחד</a:t>
            </a:r>
            <a:r>
              <a:rPr lang="he-IL" sz="2400" dirty="0">
                <a:solidFill>
                  <a:srgbClr val="7B4E4A"/>
                </a:solidFill>
              </a:rPr>
              <a:t>.</a:t>
            </a:r>
            <a:br>
              <a:rPr lang="en-US" sz="2400" dirty="0">
                <a:solidFill>
                  <a:srgbClr val="7B4E4A"/>
                </a:solidFill>
              </a:rPr>
            </a:br>
            <a:r>
              <a:rPr lang="he-IL" sz="2400" dirty="0">
                <a:solidFill>
                  <a:srgbClr val="7B4E4A"/>
                </a:solidFill>
              </a:rPr>
              <a:t>החודש הזה כולנו מרוחקים.</a:t>
            </a:r>
            <a:endParaRPr lang="en-US" sz="2400" b="1" dirty="0">
              <a:solidFill>
                <a:srgbClr val="7B4E4A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E2F00BC-72C3-4354-BBF7-B6DD8BFD35F5}"/>
              </a:ext>
            </a:extLst>
          </p:cNvPr>
          <p:cNvSpPr txBox="1"/>
          <p:nvPr/>
        </p:nvSpPr>
        <p:spPr>
          <a:xfrm>
            <a:off x="7180787" y="5213838"/>
            <a:ext cx="360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7B4E4A"/>
                </a:solidFill>
              </a:rPr>
              <a:t>שבכל הלילות אנחנו מכינים סנדוויצ'ים לבוקר המחר.</a:t>
            </a:r>
            <a:br>
              <a:rPr lang="en-US" sz="2400" dirty="0">
                <a:solidFill>
                  <a:srgbClr val="7B4E4A"/>
                </a:solidFill>
              </a:rPr>
            </a:br>
            <a:r>
              <a:rPr lang="he-IL" sz="2400" dirty="0">
                <a:solidFill>
                  <a:srgbClr val="7B4E4A"/>
                </a:solidFill>
              </a:rPr>
              <a:t>החודש הזה קמים מאוחר.</a:t>
            </a:r>
            <a:endParaRPr lang="en-US" sz="2400" b="1" dirty="0">
              <a:solidFill>
                <a:srgbClr val="7B4E4A"/>
              </a:solidFill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8A23877-F524-43DB-945B-2BBC65763EA5}"/>
              </a:ext>
            </a:extLst>
          </p:cNvPr>
          <p:cNvSpPr txBox="1"/>
          <p:nvPr/>
        </p:nvSpPr>
        <p:spPr>
          <a:xfrm>
            <a:off x="2974484" y="5213838"/>
            <a:ext cx="3600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7B4E4A"/>
                </a:solidFill>
              </a:rPr>
              <a:t>שבכל הלילות  אין אנו נכנסים לזום אפילו פעם אחת. </a:t>
            </a:r>
            <a:br>
              <a:rPr lang="en-US" sz="2400" dirty="0">
                <a:solidFill>
                  <a:srgbClr val="7B4E4A"/>
                </a:solidFill>
              </a:rPr>
            </a:br>
            <a:r>
              <a:rPr lang="he-IL" sz="2400" dirty="0">
                <a:solidFill>
                  <a:srgbClr val="7B4E4A"/>
                </a:solidFill>
              </a:rPr>
              <a:t>החודש הזה מיליון פעמים...</a:t>
            </a:r>
            <a:endParaRPr lang="en-US" sz="2400" b="1" dirty="0">
              <a:solidFill>
                <a:srgbClr val="7B4E4A"/>
              </a:solidFill>
            </a:endParaRPr>
          </a:p>
        </p:txBody>
      </p:sp>
      <p:pic>
        <p:nvPicPr>
          <p:cNvPr id="1026" name="Picture 2" descr="Fruits, Vegetables, Artichoke, Banana, Berries, Cabbage">
            <a:extLst>
              <a:ext uri="{FF2B5EF4-FFF2-40B4-BE49-F238E27FC236}">
                <a16:creationId xmlns:a16="http://schemas.microsoft.com/office/drawing/2014/main" id="{836E5EDC-3BCE-4FE8-8EB2-D4F11167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389" y="1502159"/>
            <a:ext cx="1610797" cy="11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, Cartoon, Cat, Comic, Fur, Kitten, Pet, Pillow">
            <a:extLst>
              <a:ext uri="{FF2B5EF4-FFF2-40B4-BE49-F238E27FC236}">
                <a16:creationId xmlns:a16="http://schemas.microsoft.com/office/drawing/2014/main" id="{6516E953-05A0-4FB3-882A-071BAA24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94" y="4152551"/>
            <a:ext cx="1174786" cy="10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D564AE-5528-48D5-989A-2D98F313A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5954" y="1629879"/>
            <a:ext cx="1547627" cy="10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 Conference, E-Learning, Business, Headset">
            <a:extLst>
              <a:ext uri="{FF2B5EF4-FFF2-40B4-BE49-F238E27FC236}">
                <a16:creationId xmlns:a16="http://schemas.microsoft.com/office/drawing/2014/main" id="{3D473116-5A5F-480F-A9B7-E9863A54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49" y="4152551"/>
            <a:ext cx="1592036" cy="10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13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D89D0E4-EC9C-41DF-BD91-0625DC18C644}"/>
              </a:ext>
            </a:extLst>
          </p:cNvPr>
          <p:cNvSpPr txBox="1"/>
          <p:nvPr/>
        </p:nvSpPr>
        <p:spPr>
          <a:xfrm>
            <a:off x="2256407" y="343246"/>
            <a:ext cx="76791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7B4E4A"/>
                </a:solidFill>
                <a:cs typeface="+mj-cs"/>
              </a:rPr>
              <a:t>מלך הטריוויה - הגדת פסח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A450819E-7375-4539-871A-2E37C663A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5707" y="0"/>
            <a:ext cx="2266293" cy="6858000"/>
          </a:xfrm>
          <a:prstGeom prst="rect">
            <a:avLst/>
          </a:prstGeom>
        </p:spPr>
      </p:pic>
      <p:sp>
        <p:nvSpPr>
          <p:cNvPr id="6" name="אליפסה 5">
            <a:hlinkClick r:id="rId5"/>
            <a:extLst>
              <a:ext uri="{FF2B5EF4-FFF2-40B4-BE49-F238E27FC236}">
                <a16:creationId xmlns:a16="http://schemas.microsoft.com/office/drawing/2014/main" id="{332C372E-8D97-4541-A8B1-64F212FEC098}"/>
              </a:ext>
            </a:extLst>
          </p:cNvPr>
          <p:cNvSpPr/>
          <p:nvPr/>
        </p:nvSpPr>
        <p:spPr>
          <a:xfrm>
            <a:off x="4950414" y="2459302"/>
            <a:ext cx="2281287" cy="2286004"/>
          </a:xfrm>
          <a:prstGeom prst="ellipse">
            <a:avLst/>
          </a:prstGeom>
          <a:solidFill>
            <a:schemeClr val="accent6"/>
          </a:solidFill>
          <a:ln w="38100">
            <a:solidFill>
              <a:srgbClr val="749E7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למשחק הטריוויה</a:t>
            </a:r>
          </a:p>
        </p:txBody>
      </p:sp>
    </p:spTree>
    <p:extLst>
      <p:ext uri="{BB962C8B-B14F-4D97-AF65-F5344CB8AC3E}">
        <p14:creationId xmlns:p14="http://schemas.microsoft.com/office/powerpoint/2010/main" val="111547269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31">
      <a:majorFont>
        <a:latin typeface="Calibri Light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1797</Words>
  <Application>Microsoft Office PowerPoint</Application>
  <PresentationFormat>מסך רחב</PresentationFormat>
  <Paragraphs>173</Paragraphs>
  <Slides>18</Slides>
  <Notes>18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Guttman Calligraphic</vt:lpstr>
      <vt:lpstr>Tahoma</vt:lpstr>
      <vt:lpstr>Varela Round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אדית בלאס</dc:creator>
  <cp:lastModifiedBy>User</cp:lastModifiedBy>
  <cp:revision>33</cp:revision>
  <dcterms:created xsi:type="dcterms:W3CDTF">2020-03-24T05:49:30Z</dcterms:created>
  <dcterms:modified xsi:type="dcterms:W3CDTF">2020-03-29T07:38:06Z</dcterms:modified>
</cp:coreProperties>
</file>